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khwat bo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495800"/>
            <a:ext cx="2057400" cy="20574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"/>
            <a:ext cx="18478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Cloud Callout 12"/>
          <p:cNvSpPr/>
          <p:nvPr/>
        </p:nvSpPr>
        <p:spPr>
          <a:xfrm rot="20019246">
            <a:off x="273451" y="2509193"/>
            <a:ext cx="2357379" cy="1784810"/>
          </a:xfrm>
          <a:prstGeom prst="cloudCallout">
            <a:avLst>
              <a:gd name="adj1" fmla="val -17919"/>
              <a:gd name="adj2" fmla="val 77515"/>
            </a:avLst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Curlz MT" pitchFamily="82" charset="0"/>
              </a:rPr>
              <a:t>Belajar</a:t>
            </a:r>
            <a:endParaRPr lang="en-US" sz="2500" b="1" dirty="0" smtClean="0">
              <a:solidFill>
                <a:schemeClr val="tx1"/>
              </a:solidFill>
              <a:latin typeface="Curlz MT" pitchFamily="82" charset="0"/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Curlz MT" pitchFamily="82" charset="0"/>
              </a:rPr>
              <a:t>Ms.</a:t>
            </a:r>
            <a:r>
              <a:rPr lang="en-US" sz="2500" b="1" baseline="0" dirty="0" smtClean="0">
                <a:solidFill>
                  <a:schemeClr val="tx1"/>
                </a:solidFill>
                <a:latin typeface="Curlz MT" pitchFamily="82" charset="0"/>
              </a:rPr>
              <a:t> Word yuk….!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64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42"/>
            <a:ext cx="487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312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312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40080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6400800"/>
            <a:ext cx="588336" cy="228600"/>
          </a:xfrm>
        </p:spPr>
        <p:txBody>
          <a:bodyPr/>
          <a:lstStyle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69342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42900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327660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8580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" y="5867400"/>
            <a:ext cx="34442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10000" y="5867400"/>
            <a:ext cx="335280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3360" y="1711840"/>
            <a:ext cx="33680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0000" y="1711840"/>
            <a:ext cx="327660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"/>
            <a:ext cx="65532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67818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28600" y="320040"/>
            <a:ext cx="6858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228600" y="1676400"/>
            <a:ext cx="6858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49AD27-2EF9-4344-B41F-9CAF95399EC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9782BE-A9E1-469C-A97F-FF7345D33C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72350" y="152399"/>
            <a:ext cx="1619250" cy="16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 descr="Smangadh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67600" y="4267200"/>
            <a:ext cx="1447800" cy="2419350"/>
          </a:xfrm>
          <a:prstGeom prst="rect">
            <a:avLst/>
          </a:prstGeom>
        </p:spPr>
      </p:pic>
      <p:sp>
        <p:nvSpPr>
          <p:cNvPr id="17" name="Cloud Callout 16"/>
          <p:cNvSpPr/>
          <p:nvPr/>
        </p:nvSpPr>
        <p:spPr>
          <a:xfrm rot="19802451">
            <a:off x="7247489" y="2128049"/>
            <a:ext cx="1981200" cy="1784810"/>
          </a:xfrm>
          <a:prstGeom prst="cloudCallout">
            <a:avLst>
              <a:gd name="adj1" fmla="val -17919"/>
              <a:gd name="adj2" fmla="val 77515"/>
            </a:avLst>
          </a:prstGeom>
          <a:ln>
            <a:solidFill>
              <a:srgbClr val="25EF2F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err="1" smtClean="0">
                <a:solidFill>
                  <a:srgbClr val="FFFFFF"/>
                </a:solidFill>
                <a:latin typeface="Curlz MT" pitchFamily="82" charset="0"/>
              </a:rPr>
              <a:t>Belajar</a:t>
            </a:r>
            <a:endParaRPr lang="en-US" sz="2300" b="1" dirty="0" smtClean="0">
              <a:solidFill>
                <a:srgbClr val="FFFFFF"/>
              </a:solidFill>
              <a:latin typeface="Curlz MT" pitchFamily="82" charset="0"/>
            </a:endParaRPr>
          </a:p>
          <a:p>
            <a:pPr algn="ctr"/>
            <a:r>
              <a:rPr lang="en-US" sz="2300" b="1" dirty="0" smtClean="0">
                <a:solidFill>
                  <a:srgbClr val="FFFFFF"/>
                </a:solidFill>
                <a:latin typeface="Curlz MT" pitchFamily="82" charset="0"/>
              </a:rPr>
              <a:t>Ms.</a:t>
            </a:r>
            <a:r>
              <a:rPr lang="en-US" sz="2300" b="1" baseline="0" dirty="0" smtClean="0">
                <a:solidFill>
                  <a:srgbClr val="FFFFFF"/>
                </a:solidFill>
                <a:latin typeface="Curlz MT" pitchFamily="82" charset="0"/>
              </a:rPr>
              <a:t> Word yuk….!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52800" y="762000"/>
            <a:ext cx="53340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Assalamu’alaikum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…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362200"/>
            <a:ext cx="533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Ms. Word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14800" y="4876800"/>
            <a:ext cx="342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Siti</a:t>
            </a:r>
            <a:r>
              <a:rPr lang="en-US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Fauziyah</a:t>
            </a:r>
            <a:endParaRPr lang="en-US" sz="320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0901125211</a:t>
            </a:r>
          </a:p>
          <a:p>
            <a:pPr algn="ctr"/>
            <a:r>
              <a:rPr lang="en-US" sz="32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Matematika</a:t>
            </a:r>
            <a:r>
              <a:rPr lang="en-US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3H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6858000" cy="583692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icon-icon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pointer mouse </a:t>
            </a:r>
            <a:r>
              <a:rPr lang="en-US" dirty="0" err="1" smtClean="0"/>
              <a:t>pada</a:t>
            </a:r>
            <a:r>
              <a:rPr lang="en-US" dirty="0" smtClean="0"/>
              <a:t> icon yang </a:t>
            </a:r>
            <a:r>
              <a:rPr lang="en-US" dirty="0" err="1" smtClean="0"/>
              <a:t>dituju</a:t>
            </a:r>
            <a:r>
              <a:rPr lang="en-US" dirty="0" smtClean="0"/>
              <a:t>,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r>
              <a:rPr lang="en-US" dirty="0" smtClean="0"/>
              <a:t> </a:t>
            </a:r>
            <a:r>
              <a:rPr lang="en-US" dirty="0" err="1" smtClean="0"/>
              <a:t>sehinggan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icon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arahkan</a:t>
            </a:r>
            <a:r>
              <a:rPr lang="en-US" dirty="0" smtClean="0"/>
              <a:t> pointer mouse </a:t>
            </a:r>
            <a:r>
              <a:rPr lang="en-US" dirty="0" err="1" smtClean="0"/>
              <a:t>pada</a:t>
            </a:r>
            <a:r>
              <a:rPr lang="en-US" dirty="0" smtClean="0"/>
              <a:t> icon yang </a:t>
            </a:r>
            <a:r>
              <a:rPr lang="en-US" dirty="0" err="1" smtClean="0"/>
              <a:t>bergambar</a:t>
            </a:r>
            <a:r>
              <a:rPr lang="en-US" dirty="0" smtClean="0"/>
              <a:t> printer,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icon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2.5.</a:t>
            </a:r>
          </a:p>
          <a:p>
            <a:pPr algn="just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Gambar</a:t>
            </a:r>
            <a:r>
              <a:rPr lang="en-US" b="1" dirty="0" smtClean="0"/>
              <a:t> 2.5</a:t>
            </a:r>
          </a:p>
          <a:p>
            <a:pPr algn="ctr">
              <a:buNone/>
            </a:pP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Icon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5486400"/>
            <a:ext cx="312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6858000" cy="591312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Toolbar Formatting,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toolbar default yang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Word 2000. Toolbar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kumpulan</a:t>
            </a:r>
            <a:r>
              <a:rPr lang="en-US" sz="2800" dirty="0" smtClean="0"/>
              <a:t> icon-icon yang </a:t>
            </a:r>
            <a:r>
              <a:rPr lang="en-US" sz="2800" dirty="0" err="1" smtClean="0"/>
              <a:t>berfungsi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pemformatan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Word 2000.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800" b="1" dirty="0" err="1" smtClean="0"/>
              <a:t>Gambar</a:t>
            </a:r>
            <a:r>
              <a:rPr lang="en-US" sz="2800" b="1" dirty="0" smtClean="0"/>
              <a:t> 2.6</a:t>
            </a:r>
          </a:p>
          <a:p>
            <a:pPr algn="ctr">
              <a:buNone/>
            </a:pPr>
            <a:r>
              <a:rPr lang="en-US" sz="2800" b="1" dirty="0" smtClean="0"/>
              <a:t> Toolbar Formatting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953000"/>
            <a:ext cx="662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6705600" cy="5105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Ruler,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fi-FI" dirty="0" smtClean="0"/>
              <a:t>penentuan margin (batas) dari lembar kerja. Apakah batas kiri, kanan, </a:t>
            </a:r>
            <a:r>
              <a:rPr lang="en-US" dirty="0" smtClean="0"/>
              <a:t>paragraph </a:t>
            </a:r>
            <a:r>
              <a:rPr lang="en-US" dirty="0" err="1" smtClean="0"/>
              <a:t>dan</a:t>
            </a:r>
            <a:r>
              <a:rPr lang="en-US" dirty="0" smtClean="0"/>
              <a:t> lain-lain. Ruler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ukurannya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centimeter, </a:t>
            </a:r>
            <a:r>
              <a:rPr lang="en-US" dirty="0" err="1" smtClean="0"/>
              <a:t>inchi</a:t>
            </a:r>
            <a:r>
              <a:rPr lang="en-US" dirty="0" smtClean="0"/>
              <a:t>, millimeter, points </a:t>
            </a:r>
            <a:r>
              <a:rPr lang="en-US" dirty="0" err="1" smtClean="0"/>
              <a:t>atau</a:t>
            </a:r>
            <a:r>
              <a:rPr lang="en-US" dirty="0" smtClean="0"/>
              <a:t> pica.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: </a:t>
            </a:r>
            <a:r>
              <a:rPr lang="en-US" dirty="0" err="1" smtClean="0"/>
              <a:t>Klik</a:t>
            </a:r>
            <a:r>
              <a:rPr lang="en-US" dirty="0" smtClean="0"/>
              <a:t> menu tool,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Options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option </a:t>
            </a:r>
            <a:r>
              <a:rPr lang="en-US" dirty="0" err="1" smtClean="0"/>
              <a:t>klik</a:t>
            </a:r>
            <a:r>
              <a:rPr lang="en-US" dirty="0" smtClean="0"/>
              <a:t> general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measurement units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6400800" cy="3962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100" dirty="0" smtClean="0"/>
              <a:t>Scrollbar, </a:t>
            </a:r>
            <a:r>
              <a:rPr lang="en-US" sz="3100" dirty="0" err="1" smtClean="0"/>
              <a:t>berfungsi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menggeser</a:t>
            </a:r>
            <a:r>
              <a:rPr lang="en-US" sz="3100" dirty="0" smtClean="0"/>
              <a:t> </a:t>
            </a:r>
            <a:r>
              <a:rPr lang="en-US" sz="3100" dirty="0" err="1" smtClean="0"/>
              <a:t>layar</a:t>
            </a:r>
            <a:r>
              <a:rPr lang="en-US" sz="3100" dirty="0" smtClean="0"/>
              <a:t> </a:t>
            </a:r>
            <a:r>
              <a:rPr lang="en-US" sz="3100" dirty="0" err="1" smtClean="0"/>
              <a:t>kerja</a:t>
            </a:r>
            <a:r>
              <a:rPr lang="en-US" sz="3100" dirty="0" smtClean="0"/>
              <a:t>. </a:t>
            </a:r>
            <a:r>
              <a:rPr lang="en-US" sz="3100" dirty="0" err="1" smtClean="0"/>
              <a:t>Jika</a:t>
            </a:r>
            <a:r>
              <a:rPr lang="en-US" sz="3100" dirty="0" smtClean="0"/>
              <a:t> </a:t>
            </a:r>
            <a:r>
              <a:rPr lang="en-US" sz="3100" dirty="0" err="1" smtClean="0"/>
              <a:t>menggeser</a:t>
            </a:r>
            <a:r>
              <a:rPr lang="en-US" sz="3100" dirty="0" smtClean="0"/>
              <a:t> </a:t>
            </a:r>
            <a:r>
              <a:rPr lang="en-US" sz="3100" dirty="0" err="1" smtClean="0"/>
              <a:t>layar</a:t>
            </a:r>
            <a:r>
              <a:rPr lang="en-US" sz="3100" dirty="0" smtClean="0"/>
              <a:t> </a:t>
            </a:r>
            <a:r>
              <a:rPr lang="en-US" sz="3100" dirty="0" err="1" smtClean="0"/>
              <a:t>kerja</a:t>
            </a:r>
            <a:r>
              <a:rPr lang="en-US" sz="3100" dirty="0" smtClean="0"/>
              <a:t> </a:t>
            </a:r>
            <a:r>
              <a:rPr lang="en-US" sz="3100" dirty="0" err="1" smtClean="0"/>
              <a:t>ke</a:t>
            </a:r>
            <a:r>
              <a:rPr lang="en-US" sz="3100" dirty="0" smtClean="0"/>
              <a:t> </a:t>
            </a:r>
            <a:r>
              <a:rPr lang="en-US" sz="3100" dirty="0" err="1" smtClean="0"/>
              <a:t>kiri</a:t>
            </a:r>
            <a:r>
              <a:rPr lang="en-US" sz="3100" dirty="0" smtClean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ke</a:t>
            </a:r>
            <a:r>
              <a:rPr lang="en-US" sz="3100" dirty="0" smtClean="0"/>
              <a:t> </a:t>
            </a:r>
            <a:r>
              <a:rPr lang="en-US" sz="3100" dirty="0" err="1" smtClean="0"/>
              <a:t>kanan</a:t>
            </a:r>
            <a:r>
              <a:rPr lang="en-US" sz="3100" dirty="0" smtClean="0"/>
              <a:t> </a:t>
            </a:r>
            <a:r>
              <a:rPr lang="en-US" sz="3100" dirty="0" err="1" smtClean="0"/>
              <a:t>gunakan</a:t>
            </a:r>
            <a:r>
              <a:rPr lang="en-US" sz="3100" dirty="0" smtClean="0"/>
              <a:t> horizontal scroll bar,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menggeser</a:t>
            </a:r>
            <a:r>
              <a:rPr lang="en-US" sz="3100" dirty="0" smtClean="0"/>
              <a:t> </a:t>
            </a:r>
            <a:r>
              <a:rPr lang="en-US" sz="3100" dirty="0" err="1" smtClean="0"/>
              <a:t>layar</a:t>
            </a:r>
            <a:r>
              <a:rPr lang="en-US" sz="3100" dirty="0" smtClean="0"/>
              <a:t> </a:t>
            </a:r>
            <a:r>
              <a:rPr lang="en-US" sz="3100" dirty="0" err="1" smtClean="0"/>
              <a:t>kerja</a:t>
            </a:r>
            <a:r>
              <a:rPr lang="en-US" sz="3100" dirty="0" smtClean="0"/>
              <a:t> </a:t>
            </a:r>
            <a:r>
              <a:rPr lang="en-US" sz="3100" dirty="0" err="1" smtClean="0"/>
              <a:t>ke</a:t>
            </a:r>
            <a:r>
              <a:rPr lang="en-US" sz="3100" dirty="0" smtClean="0"/>
              <a:t> </a:t>
            </a:r>
            <a:r>
              <a:rPr lang="en-US" sz="3100" dirty="0" err="1" smtClean="0"/>
              <a:t>atas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ke</a:t>
            </a:r>
            <a:r>
              <a:rPr lang="en-US" sz="3100" dirty="0" smtClean="0"/>
              <a:t> </a:t>
            </a:r>
            <a:r>
              <a:rPr lang="en-US" sz="3100" dirty="0" err="1" smtClean="0"/>
              <a:t>bawah</a:t>
            </a:r>
            <a:r>
              <a:rPr lang="en-US" sz="3100" dirty="0" smtClean="0"/>
              <a:t> </a:t>
            </a:r>
            <a:r>
              <a:rPr lang="en-US" sz="3100" dirty="0" err="1" smtClean="0"/>
              <a:t>gunakan</a:t>
            </a:r>
            <a:r>
              <a:rPr lang="en-US" sz="3100" dirty="0" smtClean="0"/>
              <a:t> vertical scroll bar.</a:t>
            </a:r>
            <a:endParaRPr lang="en-US" sz="31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Harrington" pitchFamily="82" charset="0"/>
              </a:rPr>
              <a:t>Mengakhiri</a:t>
            </a:r>
            <a:r>
              <a:rPr lang="en-US" sz="4400" dirty="0" smtClean="0">
                <a:latin typeface="Harrington" pitchFamily="82" charset="0"/>
              </a:rPr>
              <a:t> Word 2000</a:t>
            </a:r>
            <a:endParaRPr lang="en-US" sz="4400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6858000" cy="5151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Word 2000,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mengakhirinya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r>
              <a:rPr lang="en-US" dirty="0" smtClean="0"/>
              <a:t> 	</a:t>
            </a:r>
            <a:r>
              <a:rPr lang="en-US" dirty="0" err="1" smtClean="0"/>
              <a:t>penggunaan</a:t>
            </a:r>
            <a:r>
              <a:rPr lang="en-US" dirty="0" smtClean="0"/>
              <a:t> Word 2000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File, Exit, </a:t>
            </a:r>
            <a:r>
              <a:rPr lang="en-US" dirty="0" err="1" smtClean="0"/>
              <a:t>atau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Klil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Close (X)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pojok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Word, </a:t>
            </a:r>
            <a:r>
              <a:rPr lang="en-US" dirty="0" err="1" smtClean="0"/>
              <a:t>atau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icon </a:t>
            </a:r>
            <a:r>
              <a:rPr lang="en-US" dirty="0" err="1" smtClean="0"/>
              <a:t>kontrol</a:t>
            </a:r>
            <a:r>
              <a:rPr lang="en-US" dirty="0" smtClean="0"/>
              <a:t> menu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pojok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Alt+F4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Word 2000 </a:t>
            </a:r>
            <a:r>
              <a:rPr lang="en-US" dirty="0" err="1" smtClean="0"/>
              <a:t>ditutup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Harrington" pitchFamily="82" charset="0"/>
              </a:rPr>
              <a:t>Bekerja</a:t>
            </a:r>
            <a:r>
              <a:rPr lang="en-US" sz="4000" dirty="0" smtClean="0">
                <a:latin typeface="Harrington" pitchFamily="82" charset="0"/>
              </a:rPr>
              <a:t> </a:t>
            </a:r>
            <a:r>
              <a:rPr lang="en-US" sz="4000" dirty="0" err="1" smtClean="0">
                <a:latin typeface="Harrington" pitchFamily="82" charset="0"/>
              </a:rPr>
              <a:t>Dengan</a:t>
            </a:r>
            <a:r>
              <a:rPr lang="en-US" sz="4000" dirty="0" smtClean="0">
                <a:latin typeface="Harrington" pitchFamily="82" charset="0"/>
              </a:rPr>
              <a:t> Word 2000</a:t>
            </a:r>
            <a:endParaRPr lang="en-US" sz="4000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000" b="1" dirty="0" err="1" smtClean="0">
                <a:latin typeface="Berlin Sans FB Demi" pitchFamily="34" charset="0"/>
              </a:rPr>
              <a:t>Membuat</a:t>
            </a:r>
            <a:r>
              <a:rPr lang="en-US" sz="3000" b="1" dirty="0" smtClean="0">
                <a:latin typeface="Berlin Sans FB Demi" pitchFamily="34" charset="0"/>
              </a:rPr>
              <a:t> </a:t>
            </a:r>
            <a:r>
              <a:rPr lang="en-US" sz="3000" b="1" dirty="0" err="1" smtClean="0">
                <a:latin typeface="Berlin Sans FB Demi" pitchFamily="34" charset="0"/>
              </a:rPr>
              <a:t>Dokumen</a:t>
            </a:r>
            <a:r>
              <a:rPr lang="en-US" sz="3000" b="1" dirty="0" smtClean="0">
                <a:latin typeface="Berlin Sans FB Demi" pitchFamily="34" charset="0"/>
              </a:rPr>
              <a:t> </a:t>
            </a:r>
            <a:r>
              <a:rPr lang="en-US" sz="3000" b="1" dirty="0" err="1" smtClean="0">
                <a:latin typeface="Berlin Sans FB Demi" pitchFamily="34" charset="0"/>
              </a:rPr>
              <a:t>Baru</a:t>
            </a:r>
            <a:endParaRPr lang="en-US" sz="3000" b="1" dirty="0" smtClean="0">
              <a:latin typeface="Berlin Sans FB Demi" pitchFamily="34" charset="0"/>
            </a:endParaRPr>
          </a:p>
          <a:p>
            <a:pPr algn="just">
              <a:buNone/>
            </a:pPr>
            <a:r>
              <a:rPr lang="sv-SE" dirty="0" smtClean="0"/>
              <a:t>	Sewaktu kita mengaktifkan program Word 2000 otomatis dibuka lembar kerja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Document 1.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disaat</a:t>
            </a:r>
            <a:r>
              <a:rPr lang="en-US" dirty="0" smtClean="0"/>
              <a:t> Word 2000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(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lain) ?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‘Promosi.doc’,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‘Promosi.doc’.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6629400" cy="5684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Mengaktifkan</a:t>
            </a:r>
            <a:r>
              <a:rPr lang="en-US" dirty="0" smtClean="0"/>
              <a:t> Word 2000 </a:t>
            </a:r>
            <a:r>
              <a:rPr lang="en-US" dirty="0" err="1" smtClean="0"/>
              <a:t>dari</a:t>
            </a:r>
            <a:r>
              <a:rPr lang="en-US" dirty="0" smtClean="0"/>
              <a:t> menu Start (</a:t>
            </a:r>
            <a:r>
              <a:rPr lang="en-US" dirty="0" err="1" smtClean="0"/>
              <a:t>lihat</a:t>
            </a:r>
            <a:r>
              <a:rPr lang="en-US" dirty="0" smtClean="0"/>
              <a:t> sub menu </a:t>
            </a:r>
            <a:r>
              <a:rPr lang="en-US" dirty="0" err="1" smtClean="0"/>
              <a:t>memulai</a:t>
            </a:r>
            <a:r>
              <a:rPr lang="en-US" dirty="0" smtClean="0"/>
              <a:t> Word 2000 </a:t>
            </a:r>
            <a:r>
              <a:rPr lang="en-US" dirty="0" err="1" smtClean="0"/>
              <a:t>diatas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2 </a:t>
            </a:r>
            <a:r>
              <a:rPr lang="en-US" dirty="0" err="1" smtClean="0"/>
              <a:t>layar</a:t>
            </a:r>
            <a:r>
              <a:rPr lang="en-US" dirty="0" smtClean="0"/>
              <a:t> Word 2000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Meng-klik</a:t>
            </a:r>
            <a:r>
              <a:rPr lang="en-US" dirty="0" smtClean="0"/>
              <a:t> menu File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New,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icon </a:t>
            </a:r>
            <a:r>
              <a:rPr lang="nn-NO" dirty="0" smtClean="0"/>
              <a:t>new dengan lambang selembar kertas      </a:t>
            </a:r>
            <a:r>
              <a:rPr lang="sv-SE" dirty="0" smtClean="0"/>
              <a:t>, maka akan muncul layar, Gambar </a:t>
            </a:r>
            <a:r>
              <a:rPr lang="en-US" dirty="0" smtClean="0"/>
              <a:t>2.7).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New </a:t>
            </a:r>
            <a:r>
              <a:rPr lang="en-US" dirty="0" err="1" smtClean="0"/>
              <a:t>pilih</a:t>
            </a:r>
            <a:r>
              <a:rPr lang="en-US" dirty="0" smtClean="0"/>
              <a:t> tab general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Blank Document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4648200"/>
            <a:ext cx="34313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858000" cy="777240"/>
          </a:xfrm>
        </p:spPr>
        <p:txBody>
          <a:bodyPr>
            <a:normAutofit/>
          </a:bodyPr>
          <a:lstStyle/>
          <a:p>
            <a:pPr algn="ctr"/>
            <a:r>
              <a:rPr lang="en-US" sz="24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24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2.7</a:t>
            </a:r>
            <a:br>
              <a:rPr lang="en-US" sz="24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2400" dirty="0" smtClean="0"/>
              <a:t> </a:t>
            </a:r>
            <a:r>
              <a:rPr lang="en-US" sz="24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Membuat</a:t>
            </a:r>
            <a:r>
              <a:rPr lang="en-US" sz="24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Dokumen</a:t>
            </a:r>
            <a:r>
              <a:rPr lang="en-US" sz="24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Baru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format </a:t>
            </a:r>
            <a:r>
              <a:rPr lang="en-US" sz="2400" dirty="0" err="1" smtClean="0"/>
              <a:t>surat</a:t>
            </a:r>
            <a:r>
              <a:rPr lang="en-US" sz="2400" dirty="0" smtClean="0"/>
              <a:t>, memo, web pages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masing-masingnya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meng-klik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format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sejajar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tab general.</a:t>
            </a:r>
            <a:endParaRPr lang="en-US" sz="24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5484116" cy="344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6629400" cy="5913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b="1" dirty="0" err="1" smtClean="0">
                <a:latin typeface="Berlin Sans FB Demi" pitchFamily="34" charset="0"/>
              </a:rPr>
              <a:t>Menggeser</a:t>
            </a:r>
            <a:r>
              <a:rPr lang="en-US" sz="2800" b="1" dirty="0" smtClean="0">
                <a:latin typeface="Berlin Sans FB Demi" pitchFamily="34" charset="0"/>
              </a:rPr>
              <a:t> Insertion Point (</a:t>
            </a:r>
            <a:r>
              <a:rPr lang="en-US" sz="2800" b="1" dirty="0" err="1" smtClean="0">
                <a:latin typeface="Berlin Sans FB Demi" pitchFamily="34" charset="0"/>
              </a:rPr>
              <a:t>kursor</a:t>
            </a:r>
            <a:r>
              <a:rPr lang="en-US" sz="2800" b="1" dirty="0" smtClean="0">
                <a:latin typeface="Berlin Sans FB Demi" pitchFamily="34" charset="0"/>
              </a:rPr>
              <a:t>)</a:t>
            </a:r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dirty="0" smtClean="0"/>
              <a:t>Insertion point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r>
              <a:rPr lang="en-US" dirty="0" smtClean="0"/>
              <a:t>, </a:t>
            </a:r>
            <a:r>
              <a:rPr lang="en-US" dirty="0" err="1" smtClean="0"/>
              <a:t>perbedaanya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. </a:t>
            </a:r>
            <a:r>
              <a:rPr lang="en-US" dirty="0" err="1" smtClean="0"/>
              <a:t>Kalau</a:t>
            </a:r>
            <a:r>
              <a:rPr lang="en-US" dirty="0" smtClean="0"/>
              <a:t> insertion point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(I) yang </a:t>
            </a:r>
            <a:r>
              <a:rPr lang="en-US" dirty="0" err="1" smtClean="0"/>
              <a:t>berkedip-kedip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windows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rebah</a:t>
            </a:r>
            <a:r>
              <a:rPr lang="en-US" dirty="0" smtClean="0"/>
              <a:t> (-) yang </a:t>
            </a:r>
            <a:r>
              <a:rPr lang="en-US" dirty="0" err="1" smtClean="0"/>
              <a:t>berkedip-kedip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DOS. Insertion point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pengetikan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Agar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menggeser</a:t>
            </a:r>
            <a:r>
              <a:rPr lang="en-US" dirty="0" smtClean="0"/>
              <a:t> insertion </a:t>
            </a:r>
            <a:r>
              <a:rPr lang="en-US" dirty="0" err="1" smtClean="0"/>
              <a:t>poin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Tabel</a:t>
            </a:r>
            <a:r>
              <a:rPr lang="en-US" sz="3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2.1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dirty="0" smtClean="0"/>
              <a:t> </a:t>
            </a:r>
            <a:r>
              <a:rPr lang="en-US" sz="3000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Menggeser</a:t>
            </a:r>
            <a:r>
              <a:rPr lang="en-US" sz="30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3000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Kursor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5715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8580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ln w="500">
                  <a:solidFill>
                    <a:schemeClr val="accent6"/>
                  </a:solidFill>
                </a:ln>
                <a:latin typeface="Harrington" pitchFamily="82" charset="0"/>
              </a:rPr>
              <a:t>pendahuluan</a:t>
            </a:r>
            <a:endParaRPr lang="en-US" sz="5400" dirty="0">
              <a:ln w="500">
                <a:solidFill>
                  <a:schemeClr val="accent6"/>
                </a:solidFill>
              </a:ln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6629400" cy="438912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Microsoft Word (Ms. Word) </a:t>
            </a:r>
            <a:r>
              <a:rPr lang="en-US" dirty="0" err="1" smtClean="0"/>
              <a:t>merupakan</a:t>
            </a:r>
            <a:r>
              <a:rPr lang="en-US" dirty="0" smtClean="0"/>
              <a:t> program </a:t>
            </a:r>
            <a:r>
              <a:rPr lang="en-US" dirty="0" err="1" smtClean="0"/>
              <a:t>pengolah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 </a:t>
            </a:r>
            <a:r>
              <a:rPr lang="en-US" dirty="0" err="1" smtClean="0"/>
              <a:t>pengolah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WordStar, AmiPro, WordPerfect </a:t>
            </a:r>
            <a:r>
              <a:rPr lang="en-US" dirty="0" err="1" smtClean="0"/>
              <a:t>dan</a:t>
            </a:r>
            <a:r>
              <a:rPr lang="en-US" dirty="0" smtClean="0"/>
              <a:t> lain-lain.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,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, </a:t>
            </a:r>
            <a:r>
              <a:rPr lang="fi-FI" dirty="0" smtClean="0"/>
              <a:t>tampilan yang menarik dan lain sebagainya.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6705600" cy="598932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mengeser</a:t>
            </a:r>
            <a:r>
              <a:rPr lang="en-US" dirty="0" smtClean="0"/>
              <a:t> insertion point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mouse,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,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yang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vertical scroll bar </a:t>
            </a:r>
            <a:r>
              <a:rPr lang="en-US" dirty="0" err="1" smtClean="0"/>
              <a:t>atau</a:t>
            </a:r>
            <a:r>
              <a:rPr lang="en-US" dirty="0" smtClean="0"/>
              <a:t> horizontal scroll bar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symbol</a:t>
            </a:r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Ingat</a:t>
            </a:r>
            <a:r>
              <a:rPr lang="en-US" dirty="0" smtClean="0"/>
              <a:t> :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menggeser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insertion point.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447800" y="4343400"/>
            <a:ext cx="228600" cy="2286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erge 8"/>
          <p:cNvSpPr/>
          <p:nvPr/>
        </p:nvSpPr>
        <p:spPr>
          <a:xfrm>
            <a:off x="1752600" y="4343400"/>
            <a:ext cx="304800" cy="228600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104900" y="4343400"/>
            <a:ext cx="190500" cy="228600"/>
          </a:xfrm>
          <a:custGeom>
            <a:avLst/>
            <a:gdLst>
              <a:gd name="connsiteX0" fmla="*/ 0 w 2"/>
              <a:gd name="connsiteY0" fmla="*/ 1 h 2"/>
              <a:gd name="connsiteX1" fmla="*/ 1 w 2"/>
              <a:gd name="connsiteY1" fmla="*/ 0 h 2"/>
              <a:gd name="connsiteX2" fmla="*/ 2 w 2"/>
              <a:gd name="connsiteY2" fmla="*/ 1 h 2"/>
              <a:gd name="connsiteX3" fmla="*/ 1 w 2"/>
              <a:gd name="connsiteY3" fmla="*/ 2 h 2"/>
              <a:gd name="connsiteX4" fmla="*/ 0 w 2"/>
              <a:gd name="connsiteY4" fmla="*/ 1 h 2"/>
              <a:gd name="connsiteX0" fmla="*/ 0 w 1"/>
              <a:gd name="connsiteY0" fmla="*/ 1 h 2"/>
              <a:gd name="connsiteX1" fmla="*/ 0 w 1"/>
              <a:gd name="connsiteY1" fmla="*/ 0 h 2"/>
              <a:gd name="connsiteX2" fmla="*/ 1 w 1"/>
              <a:gd name="connsiteY2" fmla="*/ 1 h 2"/>
              <a:gd name="connsiteX3" fmla="*/ 0 w 1"/>
              <a:gd name="connsiteY3" fmla="*/ 2 h 2"/>
              <a:gd name="connsiteX4" fmla="*/ 0 w 1"/>
              <a:gd name="connsiteY4" fmla="*/ 1 h 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" h="2">
                <a:moveTo>
                  <a:pt x="0" y="1"/>
                </a:moveTo>
                <a:lnTo>
                  <a:pt x="0" y="0"/>
                </a:lnTo>
                <a:lnTo>
                  <a:pt x="1" y="1"/>
                </a:lnTo>
                <a:lnTo>
                  <a:pt x="0" y="2"/>
                </a:lnTo>
                <a:lnTo>
                  <a:pt x="0" y="1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5800" y="4343400"/>
            <a:ext cx="228600" cy="228600"/>
          </a:xfrm>
          <a:custGeom>
            <a:avLst/>
            <a:gdLst>
              <a:gd name="connsiteX0" fmla="*/ 0 w 2"/>
              <a:gd name="connsiteY0" fmla="*/ 1 h 2"/>
              <a:gd name="connsiteX1" fmla="*/ 1 w 2"/>
              <a:gd name="connsiteY1" fmla="*/ 0 h 2"/>
              <a:gd name="connsiteX2" fmla="*/ 2 w 2"/>
              <a:gd name="connsiteY2" fmla="*/ 1 h 2"/>
              <a:gd name="connsiteX3" fmla="*/ 1 w 2"/>
              <a:gd name="connsiteY3" fmla="*/ 2 h 2"/>
              <a:gd name="connsiteX4" fmla="*/ 0 w 2"/>
              <a:gd name="connsiteY4" fmla="*/ 1 h 2"/>
              <a:gd name="connsiteX0" fmla="*/ 0 w 1"/>
              <a:gd name="connsiteY0" fmla="*/ 1 h 2"/>
              <a:gd name="connsiteX1" fmla="*/ 1 w 1"/>
              <a:gd name="connsiteY1" fmla="*/ 0 h 2"/>
              <a:gd name="connsiteX2" fmla="*/ 1 w 1"/>
              <a:gd name="connsiteY2" fmla="*/ 1 h 2"/>
              <a:gd name="connsiteX3" fmla="*/ 1 w 1"/>
              <a:gd name="connsiteY3" fmla="*/ 2 h 2"/>
              <a:gd name="connsiteX4" fmla="*/ 0 w 1"/>
              <a:gd name="connsiteY4" fmla="*/ 1 h 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" h="2">
                <a:moveTo>
                  <a:pt x="0" y="1"/>
                </a:moveTo>
                <a:lnTo>
                  <a:pt x="1" y="0"/>
                </a:lnTo>
                <a:lnTo>
                  <a:pt x="1" y="1"/>
                </a:lnTo>
                <a:lnTo>
                  <a:pt x="1" y="2"/>
                </a:lnTo>
                <a:lnTo>
                  <a:pt x="0" y="1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9" grpId="0" animBg="1"/>
      <p:bldP spid="8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6858000" cy="5913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Cara yang paling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Klik</a:t>
            </a:r>
            <a:r>
              <a:rPr lang="en-US" dirty="0" smtClean="0"/>
              <a:t> menu Edit</a:t>
            </a:r>
          </a:p>
          <a:p>
            <a:pPr>
              <a:buNone/>
            </a:pPr>
            <a:r>
              <a:rPr lang="pl-PL" dirty="0" smtClean="0"/>
              <a:t>2. Pilih dan Klik Submenu Go To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Find and Replace,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2.8.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go to what,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yang </a:t>
            </a:r>
            <a:r>
              <a:rPr lang="fi-FI" dirty="0" smtClean="0"/>
              <a:t>diinginkan. Misalkan kita klik Line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Pada</a:t>
            </a:r>
            <a:r>
              <a:rPr lang="en-US" dirty="0" smtClean="0"/>
              <a:t> Enter line number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20,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go to</a:t>
            </a:r>
          </a:p>
          <a:p>
            <a:pPr>
              <a:buNone/>
            </a:pPr>
            <a:r>
              <a:rPr lang="sv-SE" dirty="0" smtClean="0"/>
              <a:t>6. Maka insertion point sekarang berada pada baris ke 20.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2.8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dirty="0" smtClean="0"/>
              <a:t> </a:t>
            </a: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Jendela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Find and Replace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81200"/>
            <a:ext cx="5791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6705600" cy="57607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err="1" smtClean="0">
                <a:latin typeface="Berlin Sans FB Demi" pitchFamily="34" charset="0"/>
              </a:rPr>
              <a:t>Memisahkan</a:t>
            </a:r>
            <a:r>
              <a:rPr lang="en-US" sz="2800" b="1" dirty="0" smtClean="0">
                <a:latin typeface="Berlin Sans FB Demi" pitchFamily="34" charset="0"/>
              </a:rPr>
              <a:t> &amp; </a:t>
            </a:r>
            <a:r>
              <a:rPr lang="en-US" sz="2800" b="1" dirty="0" err="1" smtClean="0">
                <a:latin typeface="Berlin Sans FB Demi" pitchFamily="34" charset="0"/>
              </a:rPr>
              <a:t>Menggabungkan</a:t>
            </a:r>
            <a:r>
              <a:rPr lang="en-US" sz="2800" b="1" dirty="0" smtClean="0">
                <a:latin typeface="Berlin Sans FB Demi" pitchFamily="34" charset="0"/>
              </a:rPr>
              <a:t> </a:t>
            </a:r>
            <a:r>
              <a:rPr lang="en-US" sz="2800" b="1" dirty="0" err="1" smtClean="0">
                <a:latin typeface="Berlin Sans FB Demi" pitchFamily="34" charset="0"/>
              </a:rPr>
              <a:t>Paragraf</a:t>
            </a:r>
            <a:endParaRPr lang="en-US" sz="2800" b="1" dirty="0" smtClean="0">
              <a:latin typeface="Berlin Sans FB Demi" pitchFamily="34" charset="0"/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dipisah-pisahkan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tik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enter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barisnya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Word 2000.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sv-SE" dirty="0" smtClean="0"/>
              <a:t>Word 2000, penekanan tombol enter hanya dilakukan jika kita ingin berpindah ke </a:t>
            </a:r>
            <a:r>
              <a:rPr lang="en-US" dirty="0" smtClean="0"/>
              <a:t>paragraph </a:t>
            </a:r>
            <a:r>
              <a:rPr lang="en-US" dirty="0" err="1" smtClean="0"/>
              <a:t>berikutnya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enter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paragraph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fi-FI" dirty="0" smtClean="0"/>
              <a:t>misahkan satu paragraph menjadi dua.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6705600" cy="5760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err="1" smtClean="0">
                <a:latin typeface="Curlz MT" pitchFamily="82" charset="0"/>
              </a:rPr>
              <a:t>Memisahkan</a:t>
            </a:r>
            <a:r>
              <a:rPr lang="en-US" dirty="0" smtClean="0">
                <a:latin typeface="Curlz MT" pitchFamily="82" charset="0"/>
              </a:rPr>
              <a:t> paragraph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Letakkan</a:t>
            </a:r>
            <a:r>
              <a:rPr lang="en-US" dirty="0" smtClean="0"/>
              <a:t> insertion point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tekanlah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enter.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err="1" smtClean="0">
                <a:latin typeface="Curlz MT" pitchFamily="82" charset="0"/>
              </a:rPr>
              <a:t>Menggabungkan</a:t>
            </a:r>
            <a:r>
              <a:rPr lang="en-US" dirty="0" smtClean="0">
                <a:latin typeface="Curlz MT" pitchFamily="82" charset="0"/>
              </a:rPr>
              <a:t> paragraph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Menggabungkan</a:t>
            </a:r>
            <a:r>
              <a:rPr lang="en-US" dirty="0" smtClean="0"/>
              <a:t> paragraph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enter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paragraph.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kliklah</a:t>
            </a:r>
            <a:r>
              <a:rPr lang="en-US" dirty="0" smtClean="0"/>
              <a:t> icon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toolbar </a:t>
            </a:r>
            <a:r>
              <a:rPr lang="en-US" dirty="0" err="1" smtClean="0"/>
              <a:t>standar</a:t>
            </a:r>
            <a:r>
              <a:rPr lang="en-US" dirty="0" smtClean="0"/>
              <a:t>.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2.9.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2.9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dirty="0" smtClean="0"/>
              <a:t> </a:t>
            </a: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Menggabungkan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Paragraf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617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6858000" cy="598932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b="1" dirty="0" err="1" smtClean="0">
                <a:latin typeface="Lucida Calligraphy" pitchFamily="66" charset="0"/>
              </a:rPr>
              <a:t>Menandai</a:t>
            </a:r>
            <a:r>
              <a:rPr lang="en-US" b="1" dirty="0" smtClean="0">
                <a:latin typeface="Lucida Calligraphy" pitchFamily="66" charset="0"/>
              </a:rPr>
              <a:t> </a:t>
            </a:r>
            <a:r>
              <a:rPr lang="en-US" b="1" dirty="0" err="1" smtClean="0">
                <a:latin typeface="Lucida Calligraphy" pitchFamily="66" charset="0"/>
              </a:rPr>
              <a:t>Teks</a:t>
            </a:r>
            <a:r>
              <a:rPr lang="en-US" b="1" dirty="0" smtClean="0">
                <a:latin typeface="Lucida Calligraphy" pitchFamily="66" charset="0"/>
              </a:rPr>
              <a:t> (</a:t>
            </a:r>
            <a:r>
              <a:rPr lang="en-US" b="1" dirty="0" err="1" smtClean="0">
                <a:latin typeface="Lucida Calligraphy" pitchFamily="66" charset="0"/>
              </a:rPr>
              <a:t>blok</a:t>
            </a:r>
            <a:r>
              <a:rPr lang="en-US" b="1" dirty="0" smtClean="0">
                <a:latin typeface="Lucida Calligraphy" pitchFamily="66" charset="0"/>
              </a:rPr>
              <a:t>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mengcopy</a:t>
            </a:r>
            <a:r>
              <a:rPr lang="en-US" dirty="0" smtClean="0"/>
              <a:t>, </a:t>
            </a:r>
            <a:r>
              <a:rPr lang="en-US" dirty="0" err="1" smtClean="0"/>
              <a:t>memindahkan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mem-blok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warnanya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lain.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Menggunakan</a:t>
            </a:r>
            <a:r>
              <a:rPr lang="en-US" dirty="0" smtClean="0"/>
              <a:t> Keyboard, </a:t>
            </a:r>
            <a:r>
              <a:rPr lang="en-US" dirty="0" err="1" smtClean="0"/>
              <a:t>tombol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2.2</a:t>
            </a:r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Menggunakan</a:t>
            </a:r>
            <a:r>
              <a:rPr lang="en-US" dirty="0" smtClean="0"/>
              <a:t> Mouse,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2.3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Catatan</a:t>
            </a:r>
            <a:r>
              <a:rPr lang="en-US" b="1" dirty="0" smtClean="0"/>
              <a:t> : </a:t>
            </a:r>
            <a:r>
              <a:rPr lang="en-US" dirty="0" smtClean="0"/>
              <a:t>Selection bar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margin </a:t>
            </a:r>
            <a:r>
              <a:rPr lang="en-US" dirty="0" err="1" smtClean="0"/>
              <a:t>kiri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penandaan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kliklah</a:t>
            </a:r>
            <a:r>
              <a:rPr lang="en-US" dirty="0" smtClean="0"/>
              <a:t> </a:t>
            </a:r>
            <a:r>
              <a:rPr lang="en-US" dirty="0" err="1" smtClean="0"/>
              <a:t>disembarang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8580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Tabel</a:t>
            </a:r>
            <a:r>
              <a:rPr lang="en-US" sz="3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2.2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dirty="0" smtClean="0"/>
              <a:t> </a:t>
            </a:r>
            <a:r>
              <a:rPr lang="en-US" sz="3000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Menandai</a:t>
            </a:r>
            <a:r>
              <a:rPr lang="en-US" sz="30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3000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Teks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556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438400"/>
            <a:ext cx="5562600" cy="3835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Tabel</a:t>
            </a:r>
            <a:r>
              <a:rPr lang="en-US" sz="3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2.3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dirty="0" smtClean="0"/>
              <a:t> </a:t>
            </a:r>
            <a:r>
              <a:rPr lang="en-US" sz="3000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Menggunakan</a:t>
            </a:r>
            <a:r>
              <a:rPr lang="en-US" sz="30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Mouse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1200"/>
            <a:ext cx="5562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858000" cy="61417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err="1" smtClean="0">
                <a:latin typeface="Lucida Calligraphy" pitchFamily="66" charset="0"/>
              </a:rPr>
              <a:t>Meng</a:t>
            </a:r>
            <a:r>
              <a:rPr lang="en-US" b="1" dirty="0" smtClean="0">
                <a:latin typeface="Lucida Calligraphy" pitchFamily="66" charset="0"/>
              </a:rPr>
              <a:t>-copy, </a:t>
            </a:r>
            <a:r>
              <a:rPr lang="en-US" b="1" dirty="0" err="1" smtClean="0">
                <a:latin typeface="Lucida Calligraphy" pitchFamily="66" charset="0"/>
              </a:rPr>
              <a:t>Menghapus</a:t>
            </a:r>
            <a:r>
              <a:rPr lang="en-US" b="1" dirty="0" smtClean="0">
                <a:latin typeface="Lucida Calligraphy" pitchFamily="66" charset="0"/>
              </a:rPr>
              <a:t> &amp; </a:t>
            </a:r>
            <a:r>
              <a:rPr lang="en-US" b="1" dirty="0" err="1" smtClean="0">
                <a:latin typeface="Lucida Calligraphy" pitchFamily="66" charset="0"/>
              </a:rPr>
              <a:t>Memindahkan</a:t>
            </a:r>
            <a:r>
              <a:rPr lang="en-US" b="1" dirty="0" smtClean="0">
                <a:latin typeface="Lucida Calligraphy" pitchFamily="66" charset="0"/>
              </a:rPr>
              <a:t> </a:t>
            </a:r>
            <a:r>
              <a:rPr lang="en-US" b="1" dirty="0" err="1" smtClean="0">
                <a:latin typeface="Lucida Calligraphy" pitchFamily="66" charset="0"/>
              </a:rPr>
              <a:t>Teks</a:t>
            </a:r>
            <a:endParaRPr lang="en-US" b="1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urlz MT" pitchFamily="82" charset="0"/>
              </a:rPr>
              <a:t>1. </a:t>
            </a:r>
            <a:r>
              <a:rPr lang="en-US" dirty="0" err="1" smtClean="0">
                <a:latin typeface="Curlz MT" pitchFamily="82" charset="0"/>
              </a:rPr>
              <a:t>Meng</a:t>
            </a:r>
            <a:r>
              <a:rPr lang="en-US" dirty="0" smtClean="0">
                <a:latin typeface="Curlz MT" pitchFamily="82" charset="0"/>
              </a:rPr>
              <a:t>-copy </a:t>
            </a:r>
            <a:r>
              <a:rPr lang="en-US" dirty="0" err="1" smtClean="0">
                <a:latin typeface="Curlz MT" pitchFamily="82" charset="0"/>
              </a:rPr>
              <a:t>Teks</a:t>
            </a:r>
            <a:endParaRPr lang="en-US" dirty="0" smtClean="0">
              <a:latin typeface="Curlz MT" pitchFamily="82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-copy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dicopy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Copy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copy)</a:t>
            </a:r>
          </a:p>
          <a:p>
            <a:pPr>
              <a:buNone/>
            </a:pPr>
            <a:r>
              <a:rPr lang="fi-FI" dirty="0" smtClean="0"/>
              <a:t>	• Pindahkan insertion point ke lokasi pengcopian.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Paste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paste)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: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dicopy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Ctrl+Drag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geser</a:t>
            </a:r>
            <a:r>
              <a:rPr lang="en-US" dirty="0" smtClean="0"/>
              <a:t> mouse </a:t>
            </a:r>
            <a:r>
              <a:rPr lang="en-US" dirty="0" err="1" smtClean="0"/>
              <a:t>kelokasi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pengcopian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lain :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dicopy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Bawa</a:t>
            </a:r>
            <a:r>
              <a:rPr lang="en-US" dirty="0" smtClean="0"/>
              <a:t> insertion point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Ctrl+V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66294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smtClean="0"/>
              <a:t>Microsoft Word, </a:t>
            </a:r>
            <a:r>
              <a:rPr lang="en-US" sz="2800" dirty="0" err="1" smtClean="0"/>
              <a:t>selanjutnya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Word 2000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versi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perbaikan</a:t>
            </a:r>
            <a:r>
              <a:rPr lang="en-US" sz="2800" dirty="0" smtClean="0"/>
              <a:t> </a:t>
            </a:r>
            <a:r>
              <a:rPr lang="en-US" sz="2800" dirty="0" err="1" smtClean="0"/>
              <a:t>disana</a:t>
            </a:r>
            <a:r>
              <a:rPr lang="en-US" sz="2800" dirty="0" smtClean="0"/>
              <a:t> </a:t>
            </a:r>
            <a:r>
              <a:rPr lang="en-US" sz="2800" dirty="0" err="1" smtClean="0"/>
              <a:t>sini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fleksibel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penuh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internet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aplikasinya</a:t>
            </a:r>
            <a:r>
              <a:rPr lang="en-US" sz="2800" dirty="0" smtClean="0"/>
              <a:t>.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, </a:t>
            </a:r>
            <a:r>
              <a:rPr lang="en-US" sz="2800" dirty="0" err="1" smtClean="0"/>
              <a:t>menyisipkan</a:t>
            </a:r>
            <a:r>
              <a:rPr lang="en-US" sz="2800" dirty="0" smtClean="0"/>
              <a:t> program lain </a:t>
            </a:r>
            <a:r>
              <a:rPr lang="en-US" sz="2800" dirty="0" err="1" smtClean="0"/>
              <a:t>ke</a:t>
            </a:r>
            <a:r>
              <a:rPr lang="en-US" sz="2800" dirty="0" smtClean="0"/>
              <a:t> program Word 2000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bahas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6858000" cy="560832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urlz MT" pitchFamily="82" charset="0"/>
              </a:rPr>
              <a:t>2. </a:t>
            </a:r>
            <a:r>
              <a:rPr lang="en-US" dirty="0" err="1" smtClean="0">
                <a:latin typeface="Curlz MT" pitchFamily="82" charset="0"/>
              </a:rPr>
              <a:t>Menghapus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Teks</a:t>
            </a:r>
            <a:endParaRPr lang="en-US" dirty="0" smtClean="0">
              <a:latin typeface="Curlz MT" pitchFamily="82" charset="0"/>
            </a:endParaRPr>
          </a:p>
          <a:p>
            <a:pPr>
              <a:buNone/>
            </a:pPr>
            <a:r>
              <a:rPr lang="fi-FI" dirty="0" smtClean="0"/>
              <a:t>	Menghapus teks dapat kita lakukan sbb;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Cut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Cut,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gunting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Delete</a:t>
            </a:r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92480"/>
            <a:ext cx="6629400" cy="58369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Curlz MT" pitchFamily="82" charset="0"/>
              </a:rPr>
              <a:t>3. </a:t>
            </a:r>
            <a:r>
              <a:rPr lang="en-US" dirty="0" err="1" smtClean="0">
                <a:latin typeface="Curlz MT" pitchFamily="82" charset="0"/>
              </a:rPr>
              <a:t>Memindahkan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Teks</a:t>
            </a:r>
            <a:endParaRPr lang="en-US" dirty="0" smtClean="0">
              <a:latin typeface="Curlz MT" pitchFamily="82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Cut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Cut)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Pindahkan</a:t>
            </a:r>
            <a:r>
              <a:rPr lang="en-US" dirty="0" smtClean="0"/>
              <a:t> insertion point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Paste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Paste)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: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endParaRPr lang="en-US" dirty="0" smtClean="0"/>
          </a:p>
          <a:p>
            <a:pPr>
              <a:buNone/>
            </a:pPr>
            <a:r>
              <a:rPr lang="nl-NL" dirty="0" smtClean="0"/>
              <a:t>	• Drag teks tersebut dan geser mouse kelokasi yang baru</a:t>
            </a:r>
          </a:p>
          <a:p>
            <a:pPr>
              <a:buNone/>
            </a:pPr>
            <a:endParaRPr lang="nl-NL" sz="600" dirty="0" smtClean="0"/>
          </a:p>
          <a:p>
            <a:pPr>
              <a:buNone/>
            </a:pPr>
            <a:r>
              <a:rPr lang="en-US" i="1" dirty="0" smtClean="0"/>
              <a:t>	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6858000" cy="6294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lain :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Bawa</a:t>
            </a:r>
            <a:r>
              <a:rPr lang="en-US" dirty="0" smtClean="0"/>
              <a:t> insertion point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Ctrl+V</a:t>
            </a:r>
            <a:endParaRPr lang="en-US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dirty="0" err="1" smtClean="0">
                <a:latin typeface="Curlz MT" pitchFamily="82" charset="0"/>
              </a:rPr>
              <a:t>Untuk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membatalkan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perintah</a:t>
            </a:r>
            <a:r>
              <a:rPr lang="en-US" dirty="0" smtClean="0">
                <a:latin typeface="Curlz MT" pitchFamily="82" charset="0"/>
              </a:rPr>
              <a:t>, </a:t>
            </a:r>
            <a:r>
              <a:rPr lang="en-US" dirty="0" err="1" smtClean="0">
                <a:latin typeface="Curlz MT" pitchFamily="82" charset="0"/>
              </a:rPr>
              <a:t>dapat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dilakukan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sbb</a:t>
            </a:r>
            <a:r>
              <a:rPr lang="en-US" dirty="0" smtClean="0">
                <a:latin typeface="Curlz MT" pitchFamily="82" charset="0"/>
              </a:rPr>
              <a:t> :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Klik</a:t>
            </a:r>
            <a:r>
              <a:rPr lang="en-US" dirty="0" smtClean="0"/>
              <a:t> menu Edit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Klik</a:t>
            </a:r>
            <a:r>
              <a:rPr lang="en-US" dirty="0" smtClean="0"/>
              <a:t> Undo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icon undo (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melengkung</a:t>
            </a:r>
            <a:r>
              <a:rPr lang="en-US" dirty="0" smtClean="0"/>
              <a:t> </a:t>
            </a:r>
            <a:r>
              <a:rPr lang="en-US" dirty="0" err="1" smtClean="0"/>
              <a:t>ke-kiri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toolbar standard).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Ctrl+Z</a:t>
            </a:r>
            <a:endParaRPr lang="en-US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dirty="0" err="1" smtClean="0">
                <a:latin typeface="Curlz MT" pitchFamily="82" charset="0"/>
              </a:rPr>
              <a:t>Untuk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mengulangi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perintah</a:t>
            </a:r>
            <a:r>
              <a:rPr lang="en-US" dirty="0" smtClean="0">
                <a:latin typeface="Curlz MT" pitchFamily="82" charset="0"/>
              </a:rPr>
              <a:t>, </a:t>
            </a:r>
            <a:r>
              <a:rPr lang="en-US" dirty="0" err="1" smtClean="0">
                <a:latin typeface="Curlz MT" pitchFamily="82" charset="0"/>
              </a:rPr>
              <a:t>dapat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dilakukan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sbb</a:t>
            </a:r>
            <a:r>
              <a:rPr lang="en-US" dirty="0" smtClean="0">
                <a:latin typeface="Curlz MT" pitchFamily="82" charset="0"/>
              </a:rPr>
              <a:t> :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Klik</a:t>
            </a:r>
            <a:r>
              <a:rPr lang="en-US" dirty="0" smtClean="0"/>
              <a:t> menu Edit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Klik</a:t>
            </a:r>
            <a:r>
              <a:rPr lang="en-US" dirty="0" smtClean="0"/>
              <a:t> Redo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icon redo (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melengkung</a:t>
            </a:r>
            <a:r>
              <a:rPr lang="en-US" dirty="0" smtClean="0"/>
              <a:t> </a:t>
            </a:r>
            <a:r>
              <a:rPr lang="en-US" dirty="0" err="1" smtClean="0"/>
              <a:t>ke-kanan</a:t>
            </a:r>
            <a:r>
              <a:rPr lang="en-US" dirty="0" smtClean="0"/>
              <a:t> </a:t>
            </a:r>
            <a:r>
              <a:rPr lang="sv-SE" dirty="0" smtClean="0"/>
              <a:t>yang terdapat pada toolbar standard).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858000" cy="6141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err="1" smtClean="0">
                <a:latin typeface="Lucida Calligraphy" pitchFamily="66" charset="0"/>
              </a:rPr>
              <a:t>Mencari</a:t>
            </a:r>
            <a:r>
              <a:rPr lang="en-US" b="1" dirty="0" smtClean="0">
                <a:latin typeface="Lucida Calligraphy" pitchFamily="66" charset="0"/>
              </a:rPr>
              <a:t> </a:t>
            </a:r>
            <a:r>
              <a:rPr lang="en-US" b="1" dirty="0" err="1" smtClean="0">
                <a:latin typeface="Lucida Calligraphy" pitchFamily="66" charset="0"/>
              </a:rPr>
              <a:t>dan</a:t>
            </a:r>
            <a:r>
              <a:rPr lang="en-US" b="1" dirty="0" smtClean="0">
                <a:latin typeface="Lucida Calligraphy" pitchFamily="66" charset="0"/>
              </a:rPr>
              <a:t> </a:t>
            </a:r>
            <a:r>
              <a:rPr lang="en-US" b="1" dirty="0" err="1" smtClean="0">
                <a:latin typeface="Lucida Calligraphy" pitchFamily="66" charset="0"/>
              </a:rPr>
              <a:t>Mengganti</a:t>
            </a:r>
            <a:r>
              <a:rPr lang="en-US" b="1" dirty="0" smtClean="0">
                <a:latin typeface="Lucida Calligraphy" pitchFamily="66" charset="0"/>
              </a:rPr>
              <a:t> </a:t>
            </a:r>
            <a:r>
              <a:rPr lang="en-US" b="1" dirty="0" err="1" smtClean="0">
                <a:latin typeface="Lucida Calligraphy" pitchFamily="66" charset="0"/>
              </a:rPr>
              <a:t>Teks</a:t>
            </a:r>
            <a:endParaRPr lang="en-US" b="1" dirty="0" smtClean="0">
              <a:latin typeface="Lucida Calligraphy" pitchFamily="66" charset="0"/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sv-SE" dirty="0" smtClean="0"/>
              <a:t>kata tertentu atau mencari sambil mengganti kata/kalimat tersebut secara langsung.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khawatir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Word 2000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Find </a:t>
            </a:r>
            <a:r>
              <a:rPr lang="en-US" dirty="0" err="1" smtClean="0"/>
              <a:t>dan</a:t>
            </a:r>
            <a:r>
              <a:rPr lang="en-US" dirty="0" smtClean="0"/>
              <a:t> Replace</a:t>
            </a:r>
          </a:p>
          <a:p>
            <a:pPr algn="just">
              <a:buNone/>
            </a:pPr>
            <a:endParaRPr lang="en-US" sz="1200" dirty="0" smtClean="0"/>
          </a:p>
          <a:p>
            <a:pPr algn="just">
              <a:buNone/>
            </a:pPr>
            <a:r>
              <a:rPr lang="en-US" dirty="0" smtClean="0"/>
              <a:t>	• Find,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/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berdasakan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Find,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find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2.10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2.10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Mencari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Text</a:t>
            </a:r>
            <a:endParaRPr lang="en-US" sz="3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200"/>
            <a:ext cx="533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68680"/>
            <a:ext cx="6705600" cy="5684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Keterangan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Pada</a:t>
            </a:r>
            <a:r>
              <a:rPr lang="en-US" sz="2800" dirty="0" smtClean="0"/>
              <a:t> option Find what </a:t>
            </a:r>
            <a:r>
              <a:rPr lang="en-US" sz="2800" dirty="0" err="1" smtClean="0"/>
              <a:t>diisikan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/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cari</a:t>
            </a:r>
            <a:r>
              <a:rPr lang="en-US" sz="2800" dirty="0" smtClean="0"/>
              <a:t>, </a:t>
            </a:r>
            <a:r>
              <a:rPr lang="en-US" sz="2800" dirty="0" err="1" smtClean="0"/>
              <a:t>misal</a:t>
            </a:r>
            <a:r>
              <a:rPr lang="en-US" sz="2800" dirty="0" smtClean="0"/>
              <a:t> ‘</a:t>
            </a:r>
            <a:r>
              <a:rPr lang="en-US" sz="2800" dirty="0" err="1" smtClean="0"/>
              <a:t>aku</a:t>
            </a:r>
            <a:r>
              <a:rPr lang="en-US" sz="2800" dirty="0" smtClean="0"/>
              <a:t>’</a:t>
            </a:r>
          </a:p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Pada</a:t>
            </a:r>
            <a:r>
              <a:rPr lang="en-US" sz="2800" dirty="0" smtClean="0"/>
              <a:t> Search Option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pencarian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 :</a:t>
            </a:r>
          </a:p>
          <a:p>
            <a:pPr>
              <a:buNone/>
            </a:pPr>
            <a:r>
              <a:rPr lang="sv-SE" sz="2800" dirty="0" smtClean="0"/>
              <a:t>	• All, mencari dari awal hingga akhir dokumen. (defaultnya ALL)</a:t>
            </a:r>
          </a:p>
          <a:p>
            <a:pPr>
              <a:buNone/>
            </a:pPr>
            <a:r>
              <a:rPr lang="en-US" sz="2800" dirty="0" smtClean="0"/>
              <a:t>	• Up,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keawal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insertion point.</a:t>
            </a:r>
          </a:p>
          <a:p>
            <a:pPr>
              <a:buNone/>
            </a:pPr>
            <a:r>
              <a:rPr lang="en-US" sz="2800" dirty="0" smtClean="0"/>
              <a:t>	• Down,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keakhir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insertion point.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11480"/>
            <a:ext cx="6781800" cy="621792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900" dirty="0" smtClean="0"/>
              <a:t>3. </a:t>
            </a:r>
            <a:r>
              <a:rPr lang="en-US" sz="2900" dirty="0" err="1" smtClean="0"/>
              <a:t>Pada</a:t>
            </a:r>
            <a:r>
              <a:rPr lang="en-US" sz="2900" dirty="0" smtClean="0"/>
              <a:t> option Search, </a:t>
            </a:r>
            <a:r>
              <a:rPr lang="en-US" sz="2900" dirty="0" err="1" smtClean="0"/>
              <a:t>terdapat</a:t>
            </a:r>
            <a:r>
              <a:rPr lang="en-US" sz="2900" dirty="0" smtClean="0"/>
              <a:t> 5 </a:t>
            </a:r>
            <a:r>
              <a:rPr lang="en-US" sz="2900" dirty="0" err="1" smtClean="0"/>
              <a:t>metode</a:t>
            </a:r>
            <a:r>
              <a:rPr lang="en-US" sz="2900" dirty="0" smtClean="0"/>
              <a:t> </a:t>
            </a:r>
            <a:r>
              <a:rPr lang="en-US" sz="2900" dirty="0" err="1" smtClean="0"/>
              <a:t>yaitu</a:t>
            </a:r>
            <a:r>
              <a:rPr lang="en-US" sz="2900" dirty="0" smtClean="0"/>
              <a:t> :</a:t>
            </a:r>
          </a:p>
          <a:p>
            <a:pPr algn="just">
              <a:buNone/>
            </a:pPr>
            <a:endParaRPr lang="en-US" sz="200" dirty="0" smtClean="0"/>
          </a:p>
          <a:p>
            <a:pPr algn="just">
              <a:buNone/>
            </a:pPr>
            <a:r>
              <a:rPr lang="sv-SE" sz="2800" dirty="0" smtClean="0"/>
              <a:t>	• </a:t>
            </a:r>
            <a:r>
              <a:rPr lang="sv-SE" sz="2900" dirty="0" smtClean="0"/>
              <a:t>Match case, mencari kata/kalimat yang betul-betul mirip dengan </a:t>
            </a:r>
            <a:r>
              <a:rPr lang="en-US" sz="2900" dirty="0" err="1" smtClean="0"/>
              <a:t>kata</a:t>
            </a:r>
            <a:r>
              <a:rPr lang="en-US" sz="2900" dirty="0" smtClean="0"/>
              <a:t>/</a:t>
            </a:r>
            <a:r>
              <a:rPr lang="en-US" sz="2900" dirty="0" err="1" smtClean="0"/>
              <a:t>kalimat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dicari</a:t>
            </a:r>
            <a:r>
              <a:rPr lang="en-US" sz="2900" dirty="0" smtClean="0"/>
              <a:t>.</a:t>
            </a:r>
          </a:p>
          <a:p>
            <a:pPr algn="just">
              <a:buNone/>
            </a:pPr>
            <a:endParaRPr lang="en-US" sz="200" dirty="0" smtClean="0"/>
          </a:p>
          <a:p>
            <a:pPr algn="just">
              <a:buNone/>
            </a:pPr>
            <a:r>
              <a:rPr lang="en-US" sz="2800" dirty="0" smtClean="0"/>
              <a:t>	• </a:t>
            </a:r>
            <a:r>
              <a:rPr lang="en-US" sz="2900" dirty="0" smtClean="0"/>
              <a:t>Find whole words only, </a:t>
            </a:r>
            <a:r>
              <a:rPr lang="en-US" sz="2900" dirty="0" err="1" smtClean="0"/>
              <a:t>mencari</a:t>
            </a:r>
            <a:r>
              <a:rPr lang="en-US" sz="2900" dirty="0" smtClean="0"/>
              <a:t> </a:t>
            </a:r>
            <a:r>
              <a:rPr lang="en-US" sz="2900" dirty="0" err="1" smtClean="0"/>
              <a:t>kata</a:t>
            </a:r>
            <a:r>
              <a:rPr lang="en-US" sz="2900" dirty="0" smtClean="0"/>
              <a:t>/</a:t>
            </a:r>
            <a:r>
              <a:rPr lang="en-US" sz="2900" dirty="0" err="1" smtClean="0"/>
              <a:t>kalimat</a:t>
            </a:r>
            <a:r>
              <a:rPr lang="en-US" sz="2900" dirty="0" smtClean="0"/>
              <a:t> </a:t>
            </a:r>
            <a:r>
              <a:rPr lang="en-US" sz="2900" dirty="0" err="1" smtClean="0"/>
              <a:t>tanpa</a:t>
            </a:r>
            <a:r>
              <a:rPr lang="en-US" sz="2900" dirty="0" smtClean="0"/>
              <a:t> </a:t>
            </a:r>
            <a:r>
              <a:rPr lang="en-US" sz="2900" dirty="0" err="1" smtClean="0"/>
              <a:t>memperhatikan</a:t>
            </a:r>
            <a:r>
              <a:rPr lang="en-US" sz="2900" dirty="0" smtClean="0"/>
              <a:t> </a:t>
            </a:r>
            <a:r>
              <a:rPr lang="en-US" sz="2900" dirty="0" err="1" smtClean="0"/>
              <a:t>huruf</a:t>
            </a:r>
            <a:r>
              <a:rPr lang="en-US" sz="2900" dirty="0" smtClean="0"/>
              <a:t> </a:t>
            </a:r>
            <a:r>
              <a:rPr lang="en-US" sz="2900" dirty="0" err="1" smtClean="0"/>
              <a:t>besar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kecil</a:t>
            </a:r>
            <a:r>
              <a:rPr lang="en-US" sz="2900" dirty="0" smtClean="0"/>
              <a:t>.</a:t>
            </a:r>
          </a:p>
          <a:p>
            <a:pPr algn="just">
              <a:buNone/>
            </a:pPr>
            <a:endParaRPr lang="en-US" sz="2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sv-SE" sz="2800" dirty="0" smtClean="0"/>
              <a:t>• </a:t>
            </a:r>
            <a:r>
              <a:rPr lang="sv-SE" sz="2900" dirty="0" smtClean="0"/>
              <a:t>Use wildcards, mencari kata/kalimat dengan menggunakan metode </a:t>
            </a:r>
            <a:r>
              <a:rPr lang="en-US" sz="2900" dirty="0" smtClean="0"/>
              <a:t>wildcards (?). </a:t>
            </a:r>
            <a:r>
              <a:rPr lang="en-US" sz="2900" dirty="0" err="1" smtClean="0"/>
              <a:t>Misalnya</a:t>
            </a:r>
            <a:r>
              <a:rPr lang="en-US" sz="2900" dirty="0" smtClean="0"/>
              <a:t> </a:t>
            </a:r>
            <a:r>
              <a:rPr lang="en-US" sz="2900" dirty="0" err="1" smtClean="0"/>
              <a:t>kita</a:t>
            </a:r>
            <a:r>
              <a:rPr lang="en-US" sz="2900" dirty="0" smtClean="0"/>
              <a:t> </a:t>
            </a:r>
            <a:r>
              <a:rPr lang="en-US" sz="2900" dirty="0" err="1" smtClean="0"/>
              <a:t>mancari</a:t>
            </a:r>
            <a:r>
              <a:rPr lang="en-US" sz="2900" dirty="0" smtClean="0"/>
              <a:t> </a:t>
            </a:r>
            <a:r>
              <a:rPr lang="en-US" sz="2900" dirty="0" err="1" smtClean="0"/>
              <a:t>tiga</a:t>
            </a:r>
            <a:r>
              <a:rPr lang="en-US" sz="2900" dirty="0" smtClean="0"/>
              <a:t> digit </a:t>
            </a:r>
            <a:r>
              <a:rPr lang="en-US" sz="2900" dirty="0" err="1" smtClean="0"/>
              <a:t>huruf</a:t>
            </a:r>
            <a:r>
              <a:rPr lang="en-US" sz="2900" dirty="0" smtClean="0"/>
              <a:t> yang </a:t>
            </a:r>
            <a:r>
              <a:rPr lang="en-US" sz="2900" dirty="0" err="1" smtClean="0"/>
              <a:t>awal</a:t>
            </a:r>
            <a:r>
              <a:rPr lang="en-US" sz="2900" dirty="0" smtClean="0"/>
              <a:t> ‘</a:t>
            </a:r>
            <a:r>
              <a:rPr lang="en-US" sz="2900" dirty="0" err="1" smtClean="0"/>
              <a:t>ak</a:t>
            </a:r>
            <a:r>
              <a:rPr lang="en-US" sz="2900" dirty="0" smtClean="0"/>
              <a:t>’ </a:t>
            </a:r>
            <a:r>
              <a:rPr lang="en-US" sz="2900" dirty="0" err="1" smtClean="0"/>
              <a:t>maka</a:t>
            </a:r>
            <a:r>
              <a:rPr lang="en-US" sz="2900" dirty="0" smtClean="0"/>
              <a:t> </a:t>
            </a:r>
            <a:r>
              <a:rPr lang="en-US" sz="2900" dirty="0" err="1" smtClean="0"/>
              <a:t>gunakan</a:t>
            </a:r>
            <a:r>
              <a:rPr lang="en-US" sz="2900" dirty="0" smtClean="0"/>
              <a:t> wildcards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cara</a:t>
            </a:r>
            <a:r>
              <a:rPr lang="en-US" sz="2900" dirty="0" smtClean="0"/>
              <a:t> ‘</a:t>
            </a:r>
            <a:r>
              <a:rPr lang="en-US" sz="2900" dirty="0" err="1" smtClean="0"/>
              <a:t>ak</a:t>
            </a:r>
            <a:r>
              <a:rPr lang="en-US" sz="2900" dirty="0" smtClean="0"/>
              <a:t>?’, </a:t>
            </a:r>
            <a:r>
              <a:rPr lang="en-US" sz="2900" dirty="0" err="1" smtClean="0"/>
              <a:t>maka</a:t>
            </a:r>
            <a:r>
              <a:rPr lang="en-US" sz="2900" dirty="0" smtClean="0"/>
              <a:t> </a:t>
            </a:r>
            <a:r>
              <a:rPr lang="en-US" sz="2900" dirty="0" err="1" smtClean="0"/>
              <a:t>seluruh</a:t>
            </a:r>
            <a:r>
              <a:rPr lang="en-US" sz="2900" dirty="0" smtClean="0"/>
              <a:t> </a:t>
            </a:r>
            <a:r>
              <a:rPr lang="en-US" sz="2900" dirty="0" err="1" smtClean="0"/>
              <a:t>kata</a:t>
            </a:r>
            <a:r>
              <a:rPr lang="en-US" sz="2900" dirty="0" smtClean="0"/>
              <a:t> yang </a:t>
            </a:r>
            <a:r>
              <a:rPr lang="en-US" sz="2900" dirty="0" err="1" smtClean="0"/>
              <a:t>terdiri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sv-SE" sz="2900" dirty="0" smtClean="0"/>
              <a:t>tiga karakter dengan huruf awalnya ‘ak’ akan ditemukannya. Metode </a:t>
            </a:r>
            <a:r>
              <a:rPr lang="en-US" sz="2900" dirty="0" err="1" smtClean="0"/>
              <a:t>pencarian</a:t>
            </a:r>
            <a:r>
              <a:rPr lang="en-US" sz="2900" dirty="0" smtClean="0"/>
              <a:t> </a:t>
            </a:r>
            <a:r>
              <a:rPr lang="en-US" sz="2900" dirty="0" err="1" smtClean="0"/>
              <a:t>ini</a:t>
            </a:r>
            <a:r>
              <a:rPr lang="en-US" sz="2900" dirty="0" smtClean="0"/>
              <a:t> </a:t>
            </a:r>
            <a:r>
              <a:rPr lang="en-US" sz="2900" dirty="0" err="1" smtClean="0"/>
              <a:t>memperhatikan</a:t>
            </a:r>
            <a:r>
              <a:rPr lang="en-US" sz="2900" dirty="0" smtClean="0"/>
              <a:t> </a:t>
            </a:r>
            <a:r>
              <a:rPr lang="en-US" sz="2900" dirty="0" err="1" smtClean="0"/>
              <a:t>huruf</a:t>
            </a:r>
            <a:r>
              <a:rPr lang="en-US" sz="2900" dirty="0" smtClean="0"/>
              <a:t> </a:t>
            </a:r>
            <a:r>
              <a:rPr lang="en-US" sz="2900" dirty="0" err="1" smtClean="0"/>
              <a:t>kecil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besar</a:t>
            </a:r>
            <a:r>
              <a:rPr lang="en-US" sz="2900" dirty="0" smtClean="0"/>
              <a:t>. </a:t>
            </a:r>
            <a:r>
              <a:rPr lang="en-US" sz="2900" dirty="0" err="1" smtClean="0"/>
              <a:t>Maka</a:t>
            </a:r>
            <a:r>
              <a:rPr lang="en-US" sz="2900" dirty="0" smtClean="0"/>
              <a:t> </a:t>
            </a:r>
            <a:r>
              <a:rPr lang="en-US" sz="2900" dirty="0" err="1" smtClean="0"/>
              <a:t>kata</a:t>
            </a:r>
            <a:r>
              <a:rPr lang="en-US" sz="2900" dirty="0" smtClean="0"/>
              <a:t> ‘AKU’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akan</a:t>
            </a:r>
            <a:r>
              <a:rPr lang="en-US" sz="2900" dirty="0" smtClean="0"/>
              <a:t> </a:t>
            </a:r>
            <a:r>
              <a:rPr lang="en-US" sz="2900" dirty="0" err="1" smtClean="0"/>
              <a:t>ditemukan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metode</a:t>
            </a:r>
            <a:r>
              <a:rPr lang="en-US" sz="2900" dirty="0" smtClean="0"/>
              <a:t> </a:t>
            </a:r>
            <a:r>
              <a:rPr lang="en-US" sz="2900" dirty="0" err="1" smtClean="0"/>
              <a:t>ini</a:t>
            </a:r>
            <a:r>
              <a:rPr lang="en-US" sz="2900" dirty="0" smtClean="0"/>
              <a:t>, </a:t>
            </a:r>
            <a:r>
              <a:rPr lang="en-US" sz="2900" dirty="0" err="1" smtClean="0"/>
              <a:t>karena</a:t>
            </a:r>
            <a:r>
              <a:rPr lang="en-US" sz="2900" dirty="0" smtClean="0"/>
              <a:t> </a:t>
            </a:r>
            <a:r>
              <a:rPr lang="en-US" sz="2900" dirty="0" err="1" smtClean="0"/>
              <a:t>menggunakan</a:t>
            </a:r>
            <a:r>
              <a:rPr lang="en-US" sz="2900" dirty="0" smtClean="0"/>
              <a:t> </a:t>
            </a:r>
            <a:r>
              <a:rPr lang="en-US" sz="2900" dirty="0" err="1" smtClean="0"/>
              <a:t>huruf</a:t>
            </a:r>
            <a:r>
              <a:rPr lang="en-US" sz="2900" dirty="0" smtClean="0"/>
              <a:t> </a:t>
            </a:r>
            <a:r>
              <a:rPr lang="en-US" sz="2900" dirty="0" err="1" smtClean="0"/>
              <a:t>besar</a:t>
            </a:r>
            <a:r>
              <a:rPr lang="en-US" sz="2900" dirty="0" smtClean="0"/>
              <a:t> </a:t>
            </a:r>
            <a:r>
              <a:rPr lang="en-US" sz="2900" dirty="0" err="1" smtClean="0"/>
              <a:t>sedangkan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dicari</a:t>
            </a:r>
            <a:r>
              <a:rPr lang="en-US" sz="2900" dirty="0" smtClean="0"/>
              <a:t>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‘</a:t>
            </a:r>
            <a:r>
              <a:rPr lang="en-US" sz="2900" dirty="0" err="1" smtClean="0"/>
              <a:t>ak</a:t>
            </a:r>
            <a:r>
              <a:rPr lang="en-US" sz="2900" dirty="0" smtClean="0"/>
              <a:t>?’ </a:t>
            </a:r>
            <a:r>
              <a:rPr lang="en-US" sz="2900" dirty="0" err="1" smtClean="0"/>
              <a:t>huruf</a:t>
            </a:r>
            <a:r>
              <a:rPr lang="en-US" sz="2900" dirty="0" smtClean="0"/>
              <a:t> </a:t>
            </a:r>
            <a:r>
              <a:rPr lang="en-US" sz="2900" dirty="0" err="1" smtClean="0"/>
              <a:t>kecil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digit </a:t>
            </a:r>
            <a:r>
              <a:rPr lang="en-US" sz="2900" dirty="0" err="1" smtClean="0"/>
              <a:t>ketiganya</a:t>
            </a:r>
            <a:r>
              <a:rPr lang="en-US" sz="2900" dirty="0" smtClean="0"/>
              <a:t> </a:t>
            </a:r>
            <a:r>
              <a:rPr lang="en-US" sz="2900" dirty="0" err="1" smtClean="0"/>
              <a:t>bebas</a:t>
            </a:r>
            <a:r>
              <a:rPr lang="en-US" sz="2900" dirty="0" smtClean="0"/>
              <a:t>.</a:t>
            </a:r>
          </a:p>
          <a:p>
            <a:pPr>
              <a:buNone/>
            </a:pPr>
            <a:r>
              <a:rPr lang="en-US" sz="2900" dirty="0" smtClean="0"/>
              <a:t>	</a:t>
            </a:r>
            <a:endParaRPr lang="en-US" sz="29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81800" cy="6141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• Sounds like,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/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fi-FI" dirty="0" smtClean="0"/>
              <a:t>kata/kalimat yang dicari. Misalnya kita mencari kata ‘Aku’ maka kata </a:t>
            </a:r>
            <a:r>
              <a:rPr lang="en-US" dirty="0" smtClean="0"/>
              <a:t>‘</a:t>
            </a:r>
            <a:r>
              <a:rPr lang="en-US" dirty="0" err="1" smtClean="0"/>
              <a:t>Ak</a:t>
            </a:r>
            <a:r>
              <a:rPr lang="en-US" dirty="0" smtClean="0"/>
              <a:t>’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ditemukannnya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• Find all words forms,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/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/format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200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pencariannya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kliklah</a:t>
            </a:r>
            <a:r>
              <a:rPr lang="en-US" dirty="0" smtClean="0"/>
              <a:t> Find Next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memprosesnya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200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2.11.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28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2.11</a:t>
            </a:r>
            <a:br>
              <a:rPr lang="en-US" sz="28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28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Pencarian</a:t>
            </a:r>
            <a:r>
              <a:rPr lang="en-US" sz="2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8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Selesai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Klik</a:t>
            </a:r>
            <a:r>
              <a:rPr lang="en-US" dirty="0" smtClean="0"/>
              <a:t> OK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05000"/>
            <a:ext cx="4156135" cy="153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6705600" cy="5486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000" dirty="0" smtClean="0"/>
              <a:t>• Replace,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pencarian</a:t>
            </a:r>
            <a:r>
              <a:rPr lang="en-US" sz="3000" dirty="0" smtClean="0"/>
              <a:t> </a:t>
            </a:r>
            <a:r>
              <a:rPr lang="en-US" sz="3000" dirty="0" err="1" smtClean="0"/>
              <a:t>teks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langsung</a:t>
            </a:r>
            <a:r>
              <a:rPr lang="en-US" sz="3000" dirty="0" smtClean="0"/>
              <a:t> </a:t>
            </a:r>
            <a:r>
              <a:rPr lang="sv-SE" sz="3000" dirty="0" smtClean="0"/>
              <a:t>menggantikan kata/kalimat yang dicari dengan kata/kalimat yang ditentukan.</a:t>
            </a:r>
          </a:p>
          <a:p>
            <a:pPr algn="just">
              <a:buNone/>
            </a:pPr>
            <a:r>
              <a:rPr lang="sv-SE" sz="3000" dirty="0" smtClean="0"/>
              <a:t>	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fasilitas</a:t>
            </a:r>
            <a:r>
              <a:rPr lang="en-US" sz="3000" dirty="0" smtClean="0"/>
              <a:t>, </a:t>
            </a:r>
            <a:r>
              <a:rPr lang="en-US" sz="3000" dirty="0" err="1" smtClean="0"/>
              <a:t>ikutilah</a:t>
            </a:r>
            <a:r>
              <a:rPr lang="en-US" sz="3000" dirty="0" smtClean="0"/>
              <a:t> </a:t>
            </a:r>
            <a:r>
              <a:rPr lang="en-US" sz="3000" dirty="0" err="1" smtClean="0"/>
              <a:t>langkah-langkah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 :</a:t>
            </a:r>
          </a:p>
          <a:p>
            <a:pPr algn="just">
              <a:buNone/>
            </a:pPr>
            <a:r>
              <a:rPr lang="en-US" sz="3000" dirty="0" smtClean="0"/>
              <a:t>	1. </a:t>
            </a:r>
            <a:r>
              <a:rPr lang="en-US" sz="3000" dirty="0" err="1" smtClean="0"/>
              <a:t>Klik</a:t>
            </a:r>
            <a:r>
              <a:rPr lang="en-US" sz="3000" dirty="0" smtClean="0"/>
              <a:t> menu Edit, </a:t>
            </a:r>
            <a:r>
              <a:rPr lang="en-US" sz="3000" dirty="0" err="1" smtClean="0"/>
              <a:t>lalu</a:t>
            </a:r>
            <a:r>
              <a:rPr lang="en-US" sz="3000" dirty="0" smtClean="0"/>
              <a:t> </a:t>
            </a:r>
            <a:r>
              <a:rPr lang="en-US" sz="3000" dirty="0" err="1" smtClean="0"/>
              <a:t>Klik</a:t>
            </a:r>
            <a:r>
              <a:rPr lang="en-US" sz="3000" dirty="0" smtClean="0"/>
              <a:t> Replace</a:t>
            </a:r>
          </a:p>
          <a:p>
            <a:pPr algn="just">
              <a:buNone/>
            </a:pPr>
            <a:r>
              <a:rPr lang="sv-SE" sz="3000" dirty="0" smtClean="0"/>
              <a:t>	2. Maka akan tampil jendela replace, seperti pada Gambar 2.12.</a:t>
            </a:r>
            <a:endParaRPr lang="en-US" sz="3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8580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Harrington" pitchFamily="82" charset="0"/>
              </a:rPr>
              <a:t>Ms. Word 2000</a:t>
            </a:r>
            <a:endParaRPr lang="en-US" sz="5400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Word 2000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windows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.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Word 2000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Start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taskbar.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menu, </a:t>
            </a:r>
            <a:r>
              <a:rPr lang="en-US" dirty="0" err="1" smtClean="0"/>
              <a:t>pilih</a:t>
            </a:r>
            <a:r>
              <a:rPr lang="en-US" dirty="0" smtClean="0"/>
              <a:t> Program.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Klik</a:t>
            </a:r>
            <a:r>
              <a:rPr lang="en-US" dirty="0" smtClean="0"/>
              <a:t> Microsoft Word 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2.1)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Microsoft Word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Microsoft Word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2.12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Mengganti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Teks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518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81800" cy="61417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Pada</a:t>
            </a:r>
            <a:r>
              <a:rPr lang="en-US" dirty="0" smtClean="0"/>
              <a:t> option Find what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ketikkan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/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‘AKU’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‘MY’,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Ketikkan</a:t>
            </a:r>
            <a:r>
              <a:rPr lang="en-US" dirty="0" smtClean="0"/>
              <a:t> ‘AKU’ </a:t>
            </a:r>
            <a:r>
              <a:rPr lang="en-US" dirty="0" err="1" smtClean="0"/>
              <a:t>pada</a:t>
            </a:r>
            <a:r>
              <a:rPr lang="en-US" dirty="0" smtClean="0"/>
              <a:t> option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200" dirty="0" smtClean="0"/>
          </a:p>
          <a:p>
            <a:pPr algn="just">
              <a:buNone/>
            </a:pPr>
            <a:r>
              <a:rPr lang="en-US" dirty="0" smtClean="0"/>
              <a:t>4. Option Replace with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/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‘MY’</a:t>
            </a:r>
          </a:p>
          <a:p>
            <a:pPr algn="just">
              <a:buNone/>
            </a:pPr>
            <a:endParaRPr lang="en-US" sz="200" dirty="0" smtClean="0"/>
          </a:p>
          <a:p>
            <a:pPr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Klik</a:t>
            </a:r>
            <a:r>
              <a:rPr lang="en-US" dirty="0" smtClean="0"/>
              <a:t> Replace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persatu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Replace All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sv-SE" dirty="0" smtClean="0"/>
              <a:t>mengganti secara keseluruhan dan klik Find Next untuk mencari kata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200" dirty="0" smtClean="0"/>
          </a:p>
          <a:p>
            <a:pPr algn="just">
              <a:buNone/>
            </a:pPr>
            <a:r>
              <a:rPr lang="en-US" dirty="0" smtClean="0"/>
              <a:t>6. </a:t>
            </a:r>
            <a:r>
              <a:rPr lang="en-US" dirty="0" err="1" smtClean="0"/>
              <a:t>Sedangkan</a:t>
            </a:r>
            <a:r>
              <a:rPr lang="en-US" dirty="0" smtClean="0"/>
              <a:t> option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Find </a:t>
            </a:r>
            <a:r>
              <a:rPr lang="en-US" dirty="0" err="1" smtClean="0"/>
              <a:t>diatas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670560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3000" b="1" dirty="0" err="1" smtClean="0">
                <a:latin typeface="Lucida Calligraphy" pitchFamily="66" charset="0"/>
              </a:rPr>
              <a:t>Menyimpan</a:t>
            </a:r>
            <a:r>
              <a:rPr lang="en-US" sz="3000" b="1" dirty="0" smtClean="0">
                <a:latin typeface="Lucida Calligraphy" pitchFamily="66" charset="0"/>
              </a:rPr>
              <a:t> </a:t>
            </a:r>
            <a:r>
              <a:rPr lang="en-US" sz="3000" b="1" dirty="0" err="1" smtClean="0">
                <a:latin typeface="Lucida Calligraphy" pitchFamily="66" charset="0"/>
              </a:rPr>
              <a:t>Dokumen</a:t>
            </a:r>
            <a:endParaRPr lang="en-US" sz="3000" b="1" dirty="0" smtClean="0">
              <a:latin typeface="Lucida Calligraphy" pitchFamily="66" charset="0"/>
            </a:endParaRPr>
          </a:p>
          <a:p>
            <a:pPr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Lembar</a:t>
            </a:r>
            <a:r>
              <a:rPr lang="en-US" sz="3000" dirty="0" smtClean="0"/>
              <a:t> </a:t>
            </a:r>
            <a:r>
              <a:rPr lang="en-US" sz="3000" dirty="0" err="1" smtClean="0"/>
              <a:t>kerja</a:t>
            </a:r>
            <a:r>
              <a:rPr lang="en-US" sz="3000" dirty="0" smtClean="0"/>
              <a:t> (document) yang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buat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disimpan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harddisk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sv-SE" sz="3000" dirty="0" smtClean="0"/>
              <a:t>disket dengan cara sebagai berikut :</a:t>
            </a:r>
          </a:p>
          <a:p>
            <a:pPr algn="just">
              <a:buNone/>
            </a:pPr>
            <a:r>
              <a:rPr lang="en-US" sz="3000" dirty="0" smtClean="0"/>
              <a:t>	1. </a:t>
            </a:r>
            <a:r>
              <a:rPr lang="en-US" sz="3000" dirty="0" err="1" smtClean="0"/>
              <a:t>Pilih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klik</a:t>
            </a:r>
            <a:r>
              <a:rPr lang="en-US" sz="3000" dirty="0" smtClean="0"/>
              <a:t> menu File, Save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tekan</a:t>
            </a:r>
            <a:r>
              <a:rPr lang="en-US" sz="3000" dirty="0" smtClean="0"/>
              <a:t> </a:t>
            </a:r>
            <a:r>
              <a:rPr lang="en-US" sz="3000" dirty="0" err="1" smtClean="0"/>
              <a:t>Ctrl+S</a:t>
            </a:r>
            <a:r>
              <a:rPr lang="en-US" sz="3000" dirty="0" smtClean="0"/>
              <a:t>. </a:t>
            </a:r>
            <a:r>
              <a:rPr lang="en-US" sz="3000" dirty="0" err="1" smtClean="0"/>
              <a:t>Jika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menyimpan</a:t>
            </a:r>
            <a:r>
              <a:rPr lang="en-US" sz="3000" dirty="0" smtClean="0"/>
              <a:t> document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kali, </a:t>
            </a:r>
            <a:r>
              <a:rPr lang="en-US" sz="3000" dirty="0" err="1" smtClean="0"/>
              <a:t>kotak</a:t>
            </a:r>
            <a:r>
              <a:rPr lang="en-US" sz="3000" dirty="0" smtClean="0"/>
              <a:t> dialog Save As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ditampilkan</a:t>
            </a:r>
            <a:r>
              <a:rPr lang="en-US" sz="3000" dirty="0" smtClean="0"/>
              <a:t> </a:t>
            </a:r>
            <a:r>
              <a:rPr lang="en-US" sz="3000" dirty="0" err="1" smtClean="0"/>
              <a:t>seperti</a:t>
            </a:r>
            <a:r>
              <a:rPr lang="en-US" sz="3000" dirty="0" smtClean="0"/>
              <a:t> </a:t>
            </a:r>
            <a:r>
              <a:rPr lang="en-US" sz="3000" dirty="0" err="1" smtClean="0"/>
              <a:t>Gambar</a:t>
            </a:r>
            <a:r>
              <a:rPr lang="en-US" sz="3000" dirty="0" smtClean="0"/>
              <a:t> 2.13.</a:t>
            </a:r>
            <a:endParaRPr lang="en-US" sz="30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2.13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Kotak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Dialog Save As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14387" y="2209800"/>
            <a:ext cx="56864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Save in,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drive </a:t>
            </a:r>
            <a:r>
              <a:rPr lang="en-US" dirty="0" err="1" smtClean="0"/>
              <a:t>atau</a:t>
            </a:r>
            <a:r>
              <a:rPr lang="en-US" dirty="0" smtClean="0"/>
              <a:t> folder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File name, </a:t>
            </a:r>
            <a:r>
              <a:rPr lang="en-US" dirty="0" err="1" smtClean="0"/>
              <a:t>ketikkan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Save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penyimpanannya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300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Catatan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de-DE" dirty="0" smtClean="0"/>
              <a:t>	1. Dibawah pilihan Save in terdapat icon-icon alamat yang sering digunakan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icon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icon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format </a:t>
            </a:r>
            <a:r>
              <a:rPr lang="en-US" dirty="0" err="1" smtClean="0"/>
              <a:t>penyimpanan</a:t>
            </a:r>
            <a:r>
              <a:rPr lang="en-US" dirty="0" smtClean="0"/>
              <a:t> file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Save as type.</a:t>
            </a: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6553200" cy="484632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3600" dirty="0" err="1" smtClean="0"/>
              <a:t>Disamping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atas</a:t>
            </a:r>
            <a:r>
              <a:rPr lang="en-US" sz="3600" dirty="0" smtClean="0"/>
              <a:t>,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menyimpan</a:t>
            </a:r>
            <a:r>
              <a:rPr lang="en-US" sz="3600" dirty="0" smtClean="0"/>
              <a:t> </a:t>
            </a:r>
            <a:r>
              <a:rPr lang="en-US" sz="3600" dirty="0" err="1" smtClean="0"/>
              <a:t>dokumen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r>
              <a:rPr lang="en-US" sz="3600" dirty="0" err="1" smtClean="0"/>
              <a:t>meng-klik</a:t>
            </a:r>
            <a:r>
              <a:rPr lang="en-US" sz="3600" dirty="0" smtClean="0"/>
              <a:t> icon save (</a:t>
            </a:r>
            <a:r>
              <a:rPr lang="en-US" sz="3600" dirty="0" err="1" smtClean="0"/>
              <a:t>gambar</a:t>
            </a:r>
            <a:r>
              <a:rPr lang="en-US" sz="3600" dirty="0" smtClean="0"/>
              <a:t> </a:t>
            </a:r>
            <a:r>
              <a:rPr lang="en-US" sz="3600" dirty="0" err="1" smtClean="0"/>
              <a:t>disket</a:t>
            </a:r>
            <a:r>
              <a:rPr lang="en-US" sz="3600" dirty="0" smtClean="0"/>
              <a:t>) yang </a:t>
            </a:r>
            <a:r>
              <a:rPr lang="en-US" sz="3600" dirty="0" err="1" smtClean="0"/>
              <a:t>terdapat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toolbar </a:t>
            </a:r>
            <a:r>
              <a:rPr lang="en-US" sz="3600" dirty="0" err="1" smtClean="0"/>
              <a:t>standar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858000" cy="621792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err="1" smtClean="0">
                <a:latin typeface="Lucida Calligraphy" pitchFamily="66" charset="0"/>
              </a:rPr>
              <a:t>Membuka</a:t>
            </a:r>
            <a:r>
              <a:rPr lang="en-US" b="1" dirty="0" smtClean="0">
                <a:latin typeface="Lucida Calligraphy" pitchFamily="66" charset="0"/>
              </a:rPr>
              <a:t> </a:t>
            </a:r>
            <a:r>
              <a:rPr lang="en-US" b="1" dirty="0" err="1" smtClean="0">
                <a:latin typeface="Lucida Calligraphy" pitchFamily="66" charset="0"/>
              </a:rPr>
              <a:t>Dokumen</a:t>
            </a:r>
            <a:r>
              <a:rPr lang="en-US" b="1" dirty="0" smtClean="0">
                <a:latin typeface="Lucida Calligraphy" pitchFamily="66" charset="0"/>
              </a:rPr>
              <a:t> Lama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lama (yang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Menggunakan</a:t>
            </a:r>
            <a:r>
              <a:rPr lang="en-US" dirty="0" smtClean="0"/>
              <a:t> Menu File-Open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menu File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Open.</a:t>
            </a:r>
          </a:p>
          <a:p>
            <a:pPr>
              <a:buNone/>
            </a:pPr>
            <a:endParaRPr lang="en-US" sz="300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Menggunakan</a:t>
            </a:r>
            <a:r>
              <a:rPr lang="en-US" dirty="0" smtClean="0"/>
              <a:t> Icon Open</a:t>
            </a:r>
          </a:p>
          <a:p>
            <a:pPr>
              <a:buNone/>
            </a:pPr>
            <a:r>
              <a:rPr lang="nn-NO" dirty="0" smtClean="0"/>
              <a:t>	Dengan cara meng-klik icon open dengan gambar</a:t>
            </a:r>
          </a:p>
          <a:p>
            <a:pPr>
              <a:buNone/>
            </a:pPr>
            <a:endParaRPr lang="nn-NO" sz="300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Menggunakan</a:t>
            </a:r>
            <a:r>
              <a:rPr lang="en-US" dirty="0" smtClean="0"/>
              <a:t> Menu Documents</a:t>
            </a:r>
          </a:p>
          <a:p>
            <a:pPr>
              <a:buNone/>
            </a:pPr>
            <a:r>
              <a:rPr lang="en-US" dirty="0" smtClean="0"/>
              <a:t>	Cara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Start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ditaskbar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menu Documents,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3528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6705600" cy="5791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b="1" dirty="0" err="1" smtClean="0">
                <a:latin typeface="Lucida Calligraphy" pitchFamily="66" charset="0"/>
              </a:rPr>
              <a:t>Menyimpan</a:t>
            </a:r>
            <a:r>
              <a:rPr lang="en-US" sz="2800" b="1" dirty="0" smtClean="0">
                <a:latin typeface="Lucida Calligraphy" pitchFamily="66" charset="0"/>
              </a:rPr>
              <a:t> </a:t>
            </a:r>
            <a:r>
              <a:rPr lang="en-US" sz="2800" b="1" dirty="0" err="1" smtClean="0">
                <a:latin typeface="Lucida Calligraphy" pitchFamily="66" charset="0"/>
              </a:rPr>
              <a:t>Dokumen</a:t>
            </a:r>
            <a:r>
              <a:rPr lang="en-US" sz="2800" b="1" dirty="0" smtClean="0">
                <a:latin typeface="Lucida Calligraphy" pitchFamily="66" charset="0"/>
              </a:rPr>
              <a:t> </a:t>
            </a:r>
            <a:r>
              <a:rPr lang="en-US" sz="2800" b="1" dirty="0" err="1" smtClean="0">
                <a:latin typeface="Lucida Calligraphy" pitchFamily="66" charset="0"/>
              </a:rPr>
              <a:t>Dengan</a:t>
            </a:r>
            <a:r>
              <a:rPr lang="en-US" sz="2800" b="1" dirty="0" smtClean="0">
                <a:latin typeface="Lucida Calligraphy" pitchFamily="66" charset="0"/>
              </a:rPr>
              <a:t> </a:t>
            </a:r>
            <a:r>
              <a:rPr lang="en-US" sz="2800" b="1" dirty="0" err="1" smtClean="0">
                <a:latin typeface="Lucida Calligraphy" pitchFamily="66" charset="0"/>
              </a:rPr>
              <a:t>Nama</a:t>
            </a:r>
            <a:r>
              <a:rPr lang="en-US" sz="2800" b="1" dirty="0" smtClean="0">
                <a:latin typeface="Lucida Calligraphy" pitchFamily="66" charset="0"/>
              </a:rPr>
              <a:t> Lain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Lembar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(</a:t>
            </a:r>
            <a:r>
              <a:rPr lang="en-US" sz="2800" dirty="0" err="1" smtClean="0"/>
              <a:t>dokumen</a:t>
            </a:r>
            <a:r>
              <a:rPr lang="en-US" sz="2800" dirty="0" smtClean="0"/>
              <a:t>) yang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simpan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lain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meng-klik</a:t>
            </a:r>
            <a:r>
              <a:rPr lang="en-US" sz="2800" dirty="0" smtClean="0"/>
              <a:t> menu File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klik</a:t>
            </a:r>
            <a:r>
              <a:rPr lang="en-US" sz="2800" dirty="0" smtClean="0"/>
              <a:t> Save As.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ketikkan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dinginkan</a:t>
            </a:r>
            <a:r>
              <a:rPr lang="en-US" sz="2800" dirty="0" smtClean="0"/>
              <a:t>,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klik</a:t>
            </a:r>
            <a:r>
              <a:rPr lang="en-US" sz="2800" dirty="0" smtClean="0"/>
              <a:t> Save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Berlin Sans FB Demi" pitchFamily="34" charset="0"/>
              </a:rPr>
              <a:t>Pengaturan</a:t>
            </a:r>
            <a:r>
              <a:rPr lang="en-US" sz="3200" b="1" dirty="0" smtClean="0">
                <a:latin typeface="Berlin Sans FB Demi" pitchFamily="34" charset="0"/>
              </a:rPr>
              <a:t> </a:t>
            </a:r>
            <a:r>
              <a:rPr lang="en-US" sz="3200" b="1" dirty="0" err="1" smtClean="0">
                <a:latin typeface="Berlin Sans FB Demi" pitchFamily="34" charset="0"/>
              </a:rPr>
              <a:t>Dokumen</a:t>
            </a:r>
            <a:endParaRPr lang="en-US" sz="3200" b="1" dirty="0" smtClean="0">
              <a:latin typeface="Berlin Sans FB Dem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b="1" dirty="0" err="1" smtClean="0">
                <a:latin typeface="Lucida Calligraphy" pitchFamily="66" charset="0"/>
              </a:rPr>
              <a:t>Pengaturan</a:t>
            </a:r>
            <a:r>
              <a:rPr lang="en-US" sz="2400" b="1" dirty="0" smtClean="0">
                <a:latin typeface="Lucida Calligraphy" pitchFamily="66" charset="0"/>
              </a:rPr>
              <a:t> </a:t>
            </a:r>
            <a:r>
              <a:rPr lang="en-US" sz="2400" b="1" dirty="0" err="1" smtClean="0">
                <a:latin typeface="Lucida Calligraphy" pitchFamily="66" charset="0"/>
              </a:rPr>
              <a:t>Halaman</a:t>
            </a:r>
            <a:r>
              <a:rPr lang="en-US" sz="2400" b="1" dirty="0" smtClean="0">
                <a:latin typeface="Lucida Calligraphy" pitchFamily="66" charset="0"/>
              </a:rPr>
              <a:t> </a:t>
            </a:r>
            <a:r>
              <a:rPr lang="en-US" sz="2400" b="1" dirty="0" err="1" smtClean="0">
                <a:latin typeface="Lucida Calligraphy" pitchFamily="66" charset="0"/>
              </a:rPr>
              <a:t>Dokumen</a:t>
            </a:r>
            <a:r>
              <a:rPr lang="en-US" sz="2400" b="1" dirty="0" smtClean="0">
                <a:latin typeface="Lucida Calligraphy" pitchFamily="66" charset="0"/>
              </a:rPr>
              <a:t> (Page Set-Up)</a:t>
            </a:r>
          </a:p>
          <a:p>
            <a:pPr algn="just">
              <a:buNone/>
            </a:pPr>
            <a:r>
              <a:rPr lang="en-US" dirty="0" smtClean="0"/>
              <a:t>	Agar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sv-SE" dirty="0" smtClean="0"/>
              <a:t>inginkan, maka mutlak diperlukan pengetahuan tentang tata cara pengaturan </a:t>
            </a:r>
            <a:r>
              <a:rPr lang="fi-FI" dirty="0" smtClean="0"/>
              <a:t>dokumen ini. Apa saja yang dapat kita lakukan terhadap pengaturan halaman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?</a:t>
            </a:r>
            <a:r>
              <a:rPr lang="fi-FI" dirty="0" smtClean="0"/>
              <a:t> Untuk menjawabnya, mari kita lakukan sbb :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Klik</a:t>
            </a:r>
            <a:r>
              <a:rPr lang="en-US" dirty="0" smtClean="0"/>
              <a:t> menu File,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Page Setup.</a:t>
            </a:r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Page Setup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2.14.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2.14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Kotak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Dialog Page Set-Up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2.1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dirty="0" smtClean="0"/>
              <a:t> 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Cara </a:t>
            </a: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mengaktifkan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Microsoft Word</a:t>
            </a:r>
            <a:endParaRPr lang="en-US" sz="30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1" y="1905000"/>
            <a:ext cx="5715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05600" cy="61417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setting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preview.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Keterangan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>
                <a:latin typeface="Curlz MT" pitchFamily="82" charset="0"/>
              </a:rPr>
              <a:t>1. Tab Margin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, headers, footers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pencetakan</a:t>
            </a:r>
            <a:r>
              <a:rPr lang="en-US" dirty="0" smtClean="0"/>
              <a:t> model </a:t>
            </a:r>
            <a:r>
              <a:rPr lang="en-US" dirty="0" err="1" smtClean="0"/>
              <a:t>buku</a:t>
            </a:r>
            <a:r>
              <a:rPr lang="en-US" dirty="0" smtClean="0"/>
              <a:t> (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bolak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menaikan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symbol 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symbol .</a:t>
            </a:r>
          </a:p>
          <a:p>
            <a:pPr algn="just">
              <a:buNone/>
            </a:pPr>
            <a:endParaRPr lang="en-US" sz="200" dirty="0" smtClean="0"/>
          </a:p>
          <a:p>
            <a:pPr algn="just">
              <a:buNone/>
            </a:pPr>
            <a:r>
              <a:rPr lang="sv-SE" dirty="0" smtClean="0"/>
              <a:t>	• Top, digunakan untuk mengatur batas atas dokumen mulai dari tepi atas </a:t>
            </a:r>
            <a:r>
              <a:rPr lang="en-US" dirty="0" err="1" smtClean="0"/>
              <a:t>kertas</a:t>
            </a:r>
            <a:r>
              <a:rPr lang="en-US" dirty="0" smtClean="0"/>
              <a:t>. Bottom,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200" dirty="0" smtClean="0"/>
          </a:p>
          <a:p>
            <a:pPr algn="just">
              <a:buNone/>
            </a:pPr>
            <a:r>
              <a:rPr lang="en-US" dirty="0" smtClean="0"/>
              <a:t>	• Left,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200" dirty="0" smtClean="0"/>
          </a:p>
          <a:p>
            <a:pPr algn="just">
              <a:buNone/>
            </a:pPr>
            <a:r>
              <a:rPr lang="sv-SE" dirty="0" smtClean="0"/>
              <a:t>	• Right, digunakan untuk pengaturan batas kanan dokumen mulai dari tepi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• Gutter,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t-IT" dirty="0" smtClean="0"/>
              <a:t>penjilidan. Pengaturan posisi dari gutter ini kita tentukan pada bagian </a:t>
            </a:r>
            <a:r>
              <a:rPr lang="en-US" dirty="0" err="1" smtClean="0"/>
              <a:t>pilihan</a:t>
            </a:r>
            <a:r>
              <a:rPr lang="en-US" dirty="0" smtClean="0"/>
              <a:t> Gutter </a:t>
            </a:r>
            <a:r>
              <a:rPr lang="en-US" dirty="0" err="1" smtClean="0"/>
              <a:t>posistion</a:t>
            </a:r>
            <a:r>
              <a:rPr lang="en-US" dirty="0" smtClean="0"/>
              <a:t>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(left)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(top)</a:t>
            </a:r>
          </a:p>
          <a:p>
            <a:pPr algn="just">
              <a:buNone/>
            </a:pPr>
            <a:r>
              <a:rPr lang="en-US" dirty="0" smtClean="0"/>
              <a:t>• Header,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(header)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• Footer,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kaki (footer)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40080"/>
            <a:ext cx="6781800" cy="5989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	NB : </a:t>
            </a:r>
            <a:r>
              <a:rPr lang="en-US" dirty="0" smtClean="0"/>
              <a:t>Header </a:t>
            </a:r>
            <a:r>
              <a:rPr lang="en-US" dirty="0" err="1" smtClean="0"/>
              <a:t>dan</a:t>
            </a:r>
            <a:r>
              <a:rPr lang="en-US" dirty="0" smtClean="0"/>
              <a:t> footer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jadi</a:t>
            </a:r>
            <a:r>
              <a:rPr lang="en-US" dirty="0" smtClean="0"/>
              <a:t> header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‘Microsoft Word’’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 </a:t>
            </a:r>
            <a:r>
              <a:rPr lang="en-US" dirty="0" err="1" smtClean="0"/>
              <a:t>dibawahnya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yang </a:t>
            </a:r>
            <a:r>
              <a:rPr lang="en-US" dirty="0" err="1" smtClean="0"/>
              <a:t>jadi</a:t>
            </a:r>
            <a:r>
              <a:rPr lang="en-US" dirty="0" smtClean="0"/>
              <a:t> footer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‘Labor </a:t>
            </a:r>
            <a:r>
              <a:rPr lang="en-US" dirty="0" err="1" smtClean="0"/>
              <a:t>Komputer</a:t>
            </a:r>
            <a:r>
              <a:rPr lang="en-US" dirty="0" smtClean="0"/>
              <a:t> Program </a:t>
            </a:r>
            <a:r>
              <a:rPr lang="en-US" dirty="0" err="1" smtClean="0"/>
              <a:t>Ekstensi</a:t>
            </a:r>
            <a:r>
              <a:rPr lang="en-US" dirty="0" smtClean="0"/>
              <a:t> FEUA’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 </a:t>
            </a:r>
            <a:r>
              <a:rPr lang="en-US" dirty="0" err="1" smtClean="0"/>
              <a:t>diatasnya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• Mirror Margin,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/>
          <a:lstStyle/>
          <a:p>
            <a:pPr algn="just">
              <a:buNone/>
            </a:pPr>
            <a:r>
              <a:rPr lang="fi-FI" dirty="0" smtClean="0"/>
              <a:t>	Jika pilihan ini kita aktifkan, maka pada tab margin akan ada perubahan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ctr">
              <a:buNone/>
            </a:pPr>
            <a:r>
              <a:rPr lang="en-US" sz="2400" b="1" dirty="0" err="1" smtClean="0"/>
              <a:t>Gambar</a:t>
            </a:r>
            <a:r>
              <a:rPr lang="en-US" sz="2400" b="1" dirty="0" smtClean="0"/>
              <a:t> 2.15</a:t>
            </a:r>
          </a:p>
          <a:p>
            <a:pPr algn="ctr">
              <a:buNone/>
            </a:pPr>
            <a:r>
              <a:rPr lang="en-US" sz="2400" b="1" dirty="0" smtClean="0"/>
              <a:t> Tab Margin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90800"/>
            <a:ext cx="5791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1080"/>
            <a:ext cx="6781800" cy="545592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option left </a:t>
            </a:r>
            <a:r>
              <a:rPr lang="en-US" dirty="0" err="1" smtClean="0"/>
              <a:t>dan</a:t>
            </a:r>
            <a:r>
              <a:rPr lang="en-US" dirty="0" smtClean="0"/>
              <a:t> right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option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Inside </a:t>
            </a:r>
            <a:r>
              <a:rPr lang="en-US" dirty="0" err="1" smtClean="0"/>
              <a:t>dan</a:t>
            </a:r>
            <a:r>
              <a:rPr lang="en-US" dirty="0" smtClean="0"/>
              <a:t> Outside.</a:t>
            </a:r>
          </a:p>
          <a:p>
            <a:pPr algn="just">
              <a:buNone/>
            </a:pPr>
            <a:r>
              <a:rPr lang="en-US" dirty="0" smtClean="0"/>
              <a:t>	Inside,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Outside,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dirty="0" smtClean="0"/>
              <a:t>• 2 pages per sheet, </a:t>
            </a:r>
            <a:r>
              <a:rPr lang="en-US" dirty="0" err="1" smtClean="0"/>
              <a:t>artinya</a:t>
            </a:r>
            <a:r>
              <a:rPr lang="en-US" dirty="0" smtClean="0"/>
              <a:t> option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agar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81800" cy="614172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Curlz MT" pitchFamily="82" charset="0"/>
              </a:rPr>
              <a:t>2. Tab Paper Size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400" b="1" dirty="0" err="1" smtClean="0"/>
              <a:t>Gambar</a:t>
            </a:r>
            <a:r>
              <a:rPr lang="en-US" sz="2400" b="1" dirty="0" smtClean="0"/>
              <a:t> 2.16</a:t>
            </a:r>
          </a:p>
          <a:p>
            <a:pPr algn="ctr">
              <a:buNone/>
            </a:pPr>
            <a:r>
              <a:rPr lang="en-US" sz="2400" b="1" dirty="0" smtClean="0"/>
              <a:t> Tab Paper Size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971800"/>
            <a:ext cx="5715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81800" cy="6141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• Paper size,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Word 2000. Kita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Word 2000,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pilihlah</a:t>
            </a:r>
            <a:r>
              <a:rPr lang="en-US" dirty="0" smtClean="0"/>
              <a:t> option Custom Size.</a:t>
            </a:r>
          </a:p>
          <a:p>
            <a:pPr algn="just">
              <a:buNone/>
            </a:pPr>
            <a:r>
              <a:rPr lang="en-US" dirty="0" smtClean="0"/>
              <a:t>• Width,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option custom size.</a:t>
            </a:r>
          </a:p>
          <a:p>
            <a:pPr algn="just">
              <a:buNone/>
            </a:pPr>
            <a:r>
              <a:rPr lang="de-DE" dirty="0" smtClean="0"/>
              <a:t>• Height, sama halnya dengan width, tapi option ini digunakan untuk </a:t>
            </a:r>
            <a:r>
              <a:rPr lang="fi-FI" dirty="0" smtClean="0"/>
              <a:t>pengaturan tinggi kertas yang kita miliki.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858000" cy="6324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2700" dirty="0" smtClean="0"/>
              <a:t>• Tab Orientation,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menetukan</a:t>
            </a:r>
            <a:r>
              <a:rPr lang="en-US" sz="2700" dirty="0" smtClean="0"/>
              <a:t> </a:t>
            </a:r>
            <a:r>
              <a:rPr lang="en-US" sz="2700" dirty="0" err="1" smtClean="0"/>
              <a:t>arah</a:t>
            </a:r>
            <a:r>
              <a:rPr lang="en-US" sz="2700" dirty="0" smtClean="0"/>
              <a:t> </a:t>
            </a:r>
            <a:r>
              <a:rPr lang="en-US" sz="2700" dirty="0" err="1" smtClean="0"/>
              <a:t>percetakan</a:t>
            </a:r>
            <a:r>
              <a:rPr lang="en-US" sz="2700" dirty="0" smtClean="0"/>
              <a:t> </a:t>
            </a:r>
            <a:r>
              <a:rPr lang="en-US" sz="2700" dirty="0" err="1" smtClean="0"/>
              <a:t>halaman</a:t>
            </a:r>
            <a:r>
              <a:rPr lang="en-US" sz="2700" dirty="0" smtClean="0"/>
              <a:t>. </a:t>
            </a:r>
            <a:r>
              <a:rPr lang="en-US" sz="2700" dirty="0" err="1" smtClean="0"/>
              <a:t>Arah</a:t>
            </a:r>
            <a:r>
              <a:rPr lang="en-US" sz="2700" dirty="0" smtClean="0"/>
              <a:t> </a:t>
            </a:r>
            <a:r>
              <a:rPr lang="en-US" sz="2700" dirty="0" err="1" smtClean="0"/>
              <a:t>pengaturan</a:t>
            </a:r>
            <a:r>
              <a:rPr lang="en-US" sz="2700" dirty="0" smtClean="0"/>
              <a:t> </a:t>
            </a:r>
            <a:r>
              <a:rPr lang="en-US" sz="2700" dirty="0" err="1" smtClean="0"/>
              <a:t>halaman</a:t>
            </a:r>
            <a:r>
              <a:rPr lang="en-US" sz="2700" dirty="0" smtClean="0"/>
              <a:t> </a:t>
            </a:r>
            <a:r>
              <a:rPr lang="en-US" sz="2700" dirty="0" err="1" smtClean="0"/>
              <a:t>dokumen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terbagi</a:t>
            </a:r>
            <a:r>
              <a:rPr lang="en-US" sz="2700" dirty="0" smtClean="0"/>
              <a:t> </a:t>
            </a:r>
            <a:r>
              <a:rPr lang="en-US" sz="2700" dirty="0" err="1" smtClean="0"/>
              <a:t>dua</a:t>
            </a:r>
            <a:r>
              <a:rPr lang="en-US" sz="2700" dirty="0" smtClean="0"/>
              <a:t>, </a:t>
            </a:r>
            <a:r>
              <a:rPr lang="en-US" sz="2700" dirty="0" err="1" smtClean="0"/>
              <a:t>yaitu</a:t>
            </a:r>
            <a:r>
              <a:rPr lang="en-US" sz="2700" dirty="0" smtClean="0"/>
              <a:t> ;</a:t>
            </a:r>
          </a:p>
          <a:p>
            <a:pPr algn="just">
              <a:buNone/>
            </a:pPr>
            <a:r>
              <a:rPr lang="en-US" sz="2700" dirty="0" smtClean="0"/>
              <a:t>	- Portrait,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metode</a:t>
            </a:r>
            <a:r>
              <a:rPr lang="en-US" sz="2700" dirty="0" smtClean="0"/>
              <a:t> </a:t>
            </a:r>
            <a:r>
              <a:rPr lang="en-US" sz="2700" dirty="0" err="1" smtClean="0"/>
              <a:t>pengaturan</a:t>
            </a:r>
            <a:r>
              <a:rPr lang="en-US" sz="2700" dirty="0" smtClean="0"/>
              <a:t> </a:t>
            </a:r>
            <a:r>
              <a:rPr lang="en-US" sz="2700" dirty="0" err="1" smtClean="0"/>
              <a:t>halaman</a:t>
            </a:r>
            <a:r>
              <a:rPr lang="en-US" sz="2700" dirty="0" smtClean="0"/>
              <a:t> </a:t>
            </a:r>
            <a:r>
              <a:rPr lang="en-US" sz="2700" dirty="0" err="1" smtClean="0"/>
              <a:t>dokumen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arah</a:t>
            </a:r>
            <a:r>
              <a:rPr lang="en-US" sz="2700" dirty="0" smtClean="0"/>
              <a:t> </a:t>
            </a:r>
            <a:r>
              <a:rPr lang="en-US" sz="2700" dirty="0" err="1" smtClean="0"/>
              <a:t>tegak</a:t>
            </a:r>
            <a:r>
              <a:rPr lang="en-US" sz="2700" dirty="0" smtClean="0"/>
              <a:t> (</a:t>
            </a:r>
            <a:r>
              <a:rPr lang="en-US" sz="2700" dirty="0" err="1" smtClean="0"/>
              <a:t>vertikal</a:t>
            </a:r>
            <a:r>
              <a:rPr lang="en-US" sz="2700" dirty="0" smtClean="0"/>
              <a:t>)</a:t>
            </a:r>
          </a:p>
          <a:p>
            <a:pPr algn="just">
              <a:buNone/>
            </a:pPr>
            <a:r>
              <a:rPr lang="en-US" sz="2700" dirty="0" smtClean="0"/>
              <a:t>	- Landscape,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metode</a:t>
            </a:r>
            <a:r>
              <a:rPr lang="en-US" sz="2700" dirty="0" smtClean="0"/>
              <a:t> </a:t>
            </a:r>
            <a:r>
              <a:rPr lang="en-US" sz="2700" dirty="0" err="1" smtClean="0"/>
              <a:t>pengaturan</a:t>
            </a:r>
            <a:r>
              <a:rPr lang="en-US" sz="2700" dirty="0" smtClean="0"/>
              <a:t> </a:t>
            </a:r>
            <a:r>
              <a:rPr lang="en-US" sz="2700" dirty="0" err="1" smtClean="0"/>
              <a:t>halaman</a:t>
            </a:r>
            <a:r>
              <a:rPr lang="en-US" sz="2700" dirty="0" smtClean="0"/>
              <a:t> </a:t>
            </a:r>
            <a:r>
              <a:rPr lang="en-US" sz="2700" dirty="0" err="1" smtClean="0"/>
              <a:t>dokumen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arah</a:t>
            </a:r>
            <a:r>
              <a:rPr lang="en-US" sz="2700" dirty="0" smtClean="0"/>
              <a:t> </a:t>
            </a:r>
            <a:r>
              <a:rPr lang="en-US" sz="2700" dirty="0" err="1" smtClean="0"/>
              <a:t>melebar</a:t>
            </a:r>
            <a:r>
              <a:rPr lang="en-US" sz="2700" dirty="0" smtClean="0"/>
              <a:t> (horizontal)</a:t>
            </a:r>
          </a:p>
          <a:p>
            <a:pPr>
              <a:buNone/>
            </a:pPr>
            <a:endParaRPr lang="en-US" sz="1100" dirty="0" smtClean="0"/>
          </a:p>
          <a:p>
            <a:pPr algn="just">
              <a:buNone/>
            </a:pPr>
            <a:r>
              <a:rPr lang="en-US" sz="2700" dirty="0" smtClean="0"/>
              <a:t>• Apply to,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menentukan</a:t>
            </a:r>
            <a:r>
              <a:rPr lang="en-US" sz="2700" dirty="0" smtClean="0"/>
              <a:t> data </a:t>
            </a:r>
            <a:r>
              <a:rPr lang="en-US" sz="2700" dirty="0" err="1" smtClean="0"/>
              <a:t>jenis</a:t>
            </a:r>
            <a:r>
              <a:rPr lang="en-US" sz="2700" dirty="0" smtClean="0"/>
              <a:t> </a:t>
            </a:r>
            <a:r>
              <a:rPr lang="en-US" sz="2700" dirty="0" err="1" smtClean="0"/>
              <a:t>pengaturan</a:t>
            </a:r>
            <a:r>
              <a:rPr lang="en-US" sz="2700" dirty="0" smtClean="0"/>
              <a:t>. </a:t>
            </a:r>
            <a:r>
              <a:rPr lang="en-US" sz="2700" dirty="0" err="1" smtClean="0"/>
              <a:t>Pada</a:t>
            </a:r>
            <a:r>
              <a:rPr lang="en-US" sz="2700" dirty="0" smtClean="0"/>
              <a:t> option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terdapat</a:t>
            </a:r>
            <a:r>
              <a:rPr lang="en-US" sz="2700" dirty="0" smtClean="0"/>
              <a:t> </a:t>
            </a:r>
            <a:r>
              <a:rPr lang="en-US" sz="2700" dirty="0" err="1" smtClean="0"/>
              <a:t>beberapa</a:t>
            </a:r>
            <a:r>
              <a:rPr lang="en-US" sz="2700" dirty="0" smtClean="0"/>
              <a:t> option </a:t>
            </a:r>
            <a:r>
              <a:rPr lang="en-US" sz="2700" dirty="0" err="1" smtClean="0"/>
              <a:t>lagi</a:t>
            </a:r>
            <a:r>
              <a:rPr lang="en-US" sz="2700" dirty="0" smtClean="0"/>
              <a:t> </a:t>
            </a:r>
            <a:r>
              <a:rPr lang="en-US" sz="2700" dirty="0" err="1" smtClean="0"/>
              <a:t>sebagai</a:t>
            </a:r>
            <a:r>
              <a:rPr lang="en-US" sz="2700" dirty="0" smtClean="0"/>
              <a:t> </a:t>
            </a:r>
            <a:r>
              <a:rPr lang="en-US" sz="2700" dirty="0" err="1" smtClean="0"/>
              <a:t>berikut</a:t>
            </a:r>
            <a:r>
              <a:rPr lang="en-US" sz="2700" dirty="0" smtClean="0"/>
              <a:t> :</a:t>
            </a:r>
          </a:p>
          <a:p>
            <a:pPr algn="just">
              <a:buNone/>
            </a:pPr>
            <a:r>
              <a:rPr lang="en-US" sz="2700" dirty="0" smtClean="0"/>
              <a:t>	- Whole document, </a:t>
            </a:r>
            <a:r>
              <a:rPr lang="en-US" sz="2700" dirty="0" err="1" smtClean="0"/>
              <a:t>artinya</a:t>
            </a:r>
            <a:r>
              <a:rPr lang="en-US" sz="2700" dirty="0" smtClean="0"/>
              <a:t> </a:t>
            </a:r>
            <a:r>
              <a:rPr lang="en-US" sz="2700" dirty="0" err="1" smtClean="0"/>
              <a:t>pengaturan</a:t>
            </a:r>
            <a:r>
              <a:rPr lang="en-US" sz="2700" dirty="0" smtClean="0"/>
              <a:t> margin </a:t>
            </a:r>
            <a:r>
              <a:rPr lang="en-US" sz="2700" dirty="0" err="1" smtClean="0"/>
              <a:t>berlaku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seluruh</a:t>
            </a:r>
            <a:r>
              <a:rPr lang="en-US" sz="2700" dirty="0" smtClean="0"/>
              <a:t> </a:t>
            </a:r>
            <a:r>
              <a:rPr lang="en-US" sz="2700" dirty="0" err="1" smtClean="0"/>
              <a:t>dokumen</a:t>
            </a:r>
            <a:r>
              <a:rPr lang="en-US" sz="2700" dirty="0" smtClean="0"/>
              <a:t>.</a:t>
            </a:r>
          </a:p>
          <a:p>
            <a:pPr algn="just">
              <a:buNone/>
            </a:pPr>
            <a:r>
              <a:rPr lang="en-US" sz="2700" dirty="0" smtClean="0"/>
              <a:t>	- This point forward, </a:t>
            </a:r>
            <a:r>
              <a:rPr lang="en-US" sz="2700" dirty="0" err="1" smtClean="0"/>
              <a:t>artinya</a:t>
            </a:r>
            <a:r>
              <a:rPr lang="en-US" sz="2700" dirty="0" smtClean="0"/>
              <a:t> </a:t>
            </a:r>
            <a:r>
              <a:rPr lang="en-US" sz="2700" dirty="0" err="1" smtClean="0"/>
              <a:t>pengaturan</a:t>
            </a:r>
            <a:r>
              <a:rPr lang="en-US" sz="2700" dirty="0" smtClean="0"/>
              <a:t> </a:t>
            </a:r>
            <a:r>
              <a:rPr lang="en-US" sz="2700" dirty="0" err="1" smtClean="0"/>
              <a:t>dokumen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berlaku</a:t>
            </a:r>
            <a:r>
              <a:rPr lang="en-US" sz="2700" dirty="0" smtClean="0"/>
              <a:t> </a:t>
            </a:r>
            <a:r>
              <a:rPr lang="en-US" sz="2700" dirty="0" err="1" smtClean="0"/>
              <a:t>mulai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halaman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aktif</a:t>
            </a:r>
            <a:r>
              <a:rPr lang="en-US" sz="2700" dirty="0" smtClean="0"/>
              <a:t> (</a:t>
            </a:r>
            <a:r>
              <a:rPr lang="en-US" sz="2700" dirty="0" err="1" smtClean="0"/>
              <a:t>yaitu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posisi</a:t>
            </a:r>
            <a:r>
              <a:rPr lang="en-US" sz="2700" dirty="0" smtClean="0"/>
              <a:t> insertion point) </a:t>
            </a:r>
            <a:r>
              <a:rPr lang="en-US" sz="2700" dirty="0" err="1" smtClean="0"/>
              <a:t>sampai</a:t>
            </a:r>
            <a:r>
              <a:rPr lang="en-US" sz="2700" dirty="0" smtClean="0"/>
              <a:t> </a:t>
            </a:r>
            <a:r>
              <a:rPr lang="en-US" sz="2700" dirty="0" err="1" smtClean="0"/>
              <a:t>halaman</a:t>
            </a:r>
            <a:r>
              <a:rPr lang="en-US" sz="2700" dirty="0" smtClean="0"/>
              <a:t> </a:t>
            </a:r>
            <a:r>
              <a:rPr lang="en-US" sz="2700" dirty="0" err="1" smtClean="0"/>
              <a:t>terakhir</a:t>
            </a:r>
            <a:r>
              <a:rPr lang="en-US" sz="2700" dirty="0" smtClean="0"/>
              <a:t>.</a:t>
            </a:r>
          </a:p>
          <a:p>
            <a:pPr algn="just">
              <a:buNone/>
            </a:pPr>
            <a:r>
              <a:rPr lang="en-US" sz="2700" dirty="0" smtClean="0"/>
              <a:t>	- This section, </a:t>
            </a:r>
            <a:r>
              <a:rPr lang="en-US" sz="2700" dirty="0" err="1" smtClean="0"/>
              <a:t>artinya</a:t>
            </a:r>
            <a:r>
              <a:rPr lang="en-US" sz="2700" dirty="0" smtClean="0"/>
              <a:t> </a:t>
            </a:r>
            <a:r>
              <a:rPr lang="en-US" sz="2700" dirty="0" err="1" smtClean="0"/>
              <a:t>pengaturan</a:t>
            </a:r>
            <a:r>
              <a:rPr lang="en-US" sz="2700" dirty="0" smtClean="0"/>
              <a:t> margin </a:t>
            </a:r>
            <a:r>
              <a:rPr lang="en-US" sz="2700" dirty="0" err="1" smtClean="0"/>
              <a:t>hanya</a:t>
            </a:r>
            <a:r>
              <a:rPr lang="en-US" sz="2700" dirty="0" smtClean="0"/>
              <a:t> </a:t>
            </a:r>
            <a:r>
              <a:rPr lang="en-US" sz="2700" dirty="0" err="1" smtClean="0"/>
              <a:t>berlaku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halaman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aktif</a:t>
            </a:r>
            <a:r>
              <a:rPr lang="en-US" sz="2700" dirty="0" smtClean="0"/>
              <a:t> </a:t>
            </a:r>
            <a:r>
              <a:rPr lang="en-US" sz="2700" dirty="0" err="1" smtClean="0"/>
              <a:t>saja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6858000" cy="484632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smtClean="0"/>
              <a:t>• Selected text, </a:t>
            </a:r>
            <a:r>
              <a:rPr lang="en-US" sz="2800" dirty="0" err="1" smtClean="0"/>
              <a:t>pengaturan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ditandai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• Default,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pengaturan</a:t>
            </a:r>
            <a:r>
              <a:rPr lang="en-US" sz="2800" dirty="0" smtClean="0"/>
              <a:t> setting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tadi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default </a:t>
            </a:r>
            <a:r>
              <a:rPr lang="en-US" sz="2800" dirty="0" err="1" smtClean="0"/>
              <a:t>dari</a:t>
            </a:r>
            <a:r>
              <a:rPr lang="en-US" sz="2800" dirty="0" smtClean="0"/>
              <a:t> Word 2000.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sz="2800" dirty="0" smtClean="0">
                <a:latin typeface="Curlz MT" pitchFamily="82" charset="0"/>
              </a:rPr>
              <a:t>3. Tab Paper Source </a:t>
            </a:r>
            <a:r>
              <a:rPr lang="en-US" sz="2800" dirty="0" err="1" smtClean="0">
                <a:latin typeface="Curlz MT" pitchFamily="82" charset="0"/>
              </a:rPr>
              <a:t>dan</a:t>
            </a:r>
            <a:r>
              <a:rPr lang="en-US" sz="2800" dirty="0" smtClean="0">
                <a:latin typeface="Curlz MT" pitchFamily="82" charset="0"/>
              </a:rPr>
              <a:t> Layout</a:t>
            </a:r>
            <a:endParaRPr lang="en-US" sz="2800" dirty="0">
              <a:latin typeface="Curlz MT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err="1" smtClean="0">
                <a:latin typeface="Lucida Calligraphy" pitchFamily="66" charset="0"/>
              </a:rPr>
              <a:t>Pengaturan</a:t>
            </a:r>
            <a:r>
              <a:rPr lang="en-US" b="1" dirty="0" smtClean="0">
                <a:latin typeface="Lucida Calligraphy" pitchFamily="66" charset="0"/>
              </a:rPr>
              <a:t> </a:t>
            </a:r>
            <a:r>
              <a:rPr lang="en-US" b="1" dirty="0" err="1" smtClean="0">
                <a:latin typeface="Lucida Calligraphy" pitchFamily="66" charset="0"/>
              </a:rPr>
              <a:t>Huruf</a:t>
            </a:r>
            <a:r>
              <a:rPr lang="en-US" b="1" dirty="0" smtClean="0">
                <a:latin typeface="Lucida Calligraphy" pitchFamily="66" charset="0"/>
              </a:rPr>
              <a:t> (Font 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urlz MT" pitchFamily="82" charset="0"/>
              </a:rPr>
              <a:t>1. </a:t>
            </a:r>
            <a:r>
              <a:rPr lang="en-US" dirty="0" err="1" smtClean="0">
                <a:latin typeface="Curlz MT" pitchFamily="82" charset="0"/>
              </a:rPr>
              <a:t>Menggunakan</a:t>
            </a:r>
            <a:r>
              <a:rPr lang="en-US" dirty="0" smtClean="0">
                <a:latin typeface="Curlz MT" pitchFamily="82" charset="0"/>
              </a:rPr>
              <a:t> toolbar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Caranya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rubah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Klik</a:t>
            </a:r>
            <a:r>
              <a:rPr lang="en-US" dirty="0" smtClean="0"/>
              <a:t> item font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toolbar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sv-SE" dirty="0" smtClean="0"/>
              <a:t>daftar huruf yang disediakan oleh Word 2000. Kliklah huruf pilihan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kliklah</a:t>
            </a:r>
            <a:r>
              <a:rPr lang="en-US" dirty="0" smtClean="0"/>
              <a:t> item font size yang </a:t>
            </a:r>
            <a:r>
              <a:rPr lang="en-US" dirty="0" err="1" smtClean="0"/>
              <a:t>disebelah</a:t>
            </a:r>
            <a:r>
              <a:rPr lang="en-US" dirty="0" smtClean="0"/>
              <a:t> </a:t>
            </a:r>
            <a:r>
              <a:rPr lang="sv-SE" dirty="0" smtClean="0"/>
              <a:t>item font lalu kliklah ukuran huruf yang diinginkan.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err="1" smtClean="0">
                <a:latin typeface="Harrington" pitchFamily="82" charset="0"/>
              </a:rPr>
              <a:t>Mengenal</a:t>
            </a:r>
            <a:r>
              <a:rPr lang="en-US" sz="4400" dirty="0" smtClean="0">
                <a:latin typeface="Harrington" pitchFamily="82" charset="0"/>
              </a:rPr>
              <a:t> </a:t>
            </a:r>
            <a:r>
              <a:rPr lang="en-US" sz="4400" dirty="0" err="1" smtClean="0">
                <a:latin typeface="Harrington" pitchFamily="82" charset="0"/>
              </a:rPr>
              <a:t>Elemen</a:t>
            </a:r>
            <a:r>
              <a:rPr lang="en-US" sz="4400" dirty="0" smtClean="0">
                <a:latin typeface="Harrington" pitchFamily="82" charset="0"/>
              </a:rPr>
              <a:t> </a:t>
            </a:r>
            <a:r>
              <a:rPr lang="en-US" sz="4400" dirty="0" err="1" smtClean="0">
                <a:latin typeface="Harrington" pitchFamily="82" charset="0"/>
              </a:rPr>
              <a:t>Jendela</a:t>
            </a:r>
            <a:r>
              <a:rPr lang="en-US" sz="4400" dirty="0" smtClean="0">
                <a:latin typeface="Harrington" pitchFamily="82" charset="0"/>
              </a:rPr>
              <a:t> Ms. Word</a:t>
            </a:r>
            <a:endParaRPr lang="en-US" sz="4400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Word 2000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t-IT" dirty="0" smtClean="0"/>
              <a:t>nama Document 1, seperti Gambar 2.2 (</a:t>
            </a:r>
            <a:r>
              <a:rPr lang="en-US" dirty="0" err="1" smtClean="0"/>
              <a:t>Jendela</a:t>
            </a:r>
            <a:r>
              <a:rPr lang="en-US" dirty="0" smtClean="0"/>
              <a:t> Microsoft Word)</a:t>
            </a:r>
            <a:endParaRPr lang="it-IT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971800"/>
            <a:ext cx="5181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6705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urlz MT" pitchFamily="82" charset="0"/>
              </a:rPr>
              <a:t>2. </a:t>
            </a:r>
            <a:r>
              <a:rPr lang="en-US" sz="2800" dirty="0" err="1" smtClean="0">
                <a:latin typeface="Curlz MT" pitchFamily="82" charset="0"/>
              </a:rPr>
              <a:t>Menggunakan</a:t>
            </a:r>
            <a:r>
              <a:rPr lang="en-US" sz="2800" dirty="0" smtClean="0">
                <a:latin typeface="Curlz MT" pitchFamily="82" charset="0"/>
              </a:rPr>
              <a:t> menu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. </a:t>
            </a:r>
            <a:r>
              <a:rPr lang="en-US" sz="2800" dirty="0" err="1" smtClean="0"/>
              <a:t>Caranya</a:t>
            </a:r>
            <a:r>
              <a:rPr lang="en-US" sz="2800" dirty="0" smtClean="0"/>
              <a:t> :</a:t>
            </a:r>
          </a:p>
          <a:p>
            <a:pPr algn="just">
              <a:buNone/>
            </a:pPr>
            <a:r>
              <a:rPr lang="en-US" sz="2800" dirty="0" smtClean="0"/>
              <a:t>	• </a:t>
            </a:r>
            <a:r>
              <a:rPr lang="en-US" sz="2800" dirty="0" err="1" smtClean="0"/>
              <a:t>Tandai</a:t>
            </a:r>
            <a:r>
              <a:rPr lang="en-US" sz="2800" dirty="0" smtClean="0"/>
              <a:t> </a:t>
            </a:r>
            <a:r>
              <a:rPr lang="en-US" sz="2800" dirty="0" err="1" smtClean="0"/>
              <a:t>terlebih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 yang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rubah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• </a:t>
            </a:r>
            <a:r>
              <a:rPr lang="en-US" sz="2800" dirty="0" err="1" smtClean="0"/>
              <a:t>Klik</a:t>
            </a:r>
            <a:r>
              <a:rPr lang="en-US" sz="2800" dirty="0" smtClean="0"/>
              <a:t> menu Format,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klik</a:t>
            </a:r>
            <a:r>
              <a:rPr lang="en-US" sz="2800" dirty="0" smtClean="0"/>
              <a:t> sub menu Font,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nn-NO" sz="2800" dirty="0" smtClean="0"/>
              <a:t>muncul kotak dialog font, seperti pada Gambar 2.17.</a:t>
            </a:r>
            <a:endParaRPr lang="en-US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2.17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Kotak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Dialog Font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1"/>
            <a:ext cx="5181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setting yang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buat</a:t>
            </a:r>
            <a:r>
              <a:rPr lang="en-US" sz="2800" dirty="0" smtClean="0"/>
              <a:t>,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preview.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2800" dirty="0" err="1" smtClean="0"/>
              <a:t>Keterangan</a:t>
            </a:r>
            <a:r>
              <a:rPr lang="en-US" sz="2800" dirty="0" smtClean="0"/>
              <a:t> :</a:t>
            </a:r>
          </a:p>
          <a:p>
            <a:pPr algn="just">
              <a:buNone/>
            </a:pPr>
            <a:r>
              <a:rPr lang="en-US" sz="2800" dirty="0" smtClean="0">
                <a:latin typeface="Curlz MT" pitchFamily="82" charset="0"/>
              </a:rPr>
              <a:t>1. Tab Font</a:t>
            </a:r>
            <a:r>
              <a:rPr lang="en-US" sz="2800" dirty="0" smtClean="0"/>
              <a:t>,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, model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dll</a:t>
            </a:r>
            <a:r>
              <a:rPr lang="en-US" sz="2800" dirty="0" smtClean="0"/>
              <a:t>. </a:t>
            </a:r>
            <a:r>
              <a:rPr lang="en-US" sz="2800" dirty="0" err="1" smtClean="0"/>
              <a:t>Pada</a:t>
            </a:r>
            <a:r>
              <a:rPr lang="en-US" sz="2800" dirty="0" smtClean="0"/>
              <a:t> tab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;</a:t>
            </a:r>
          </a:p>
          <a:p>
            <a:pPr algn="just">
              <a:buNone/>
            </a:pPr>
            <a:r>
              <a:rPr lang="en-US" sz="2800" dirty="0" smtClean="0"/>
              <a:t>	• Font,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diinstal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Word 200.</a:t>
            </a:r>
          </a:p>
          <a:p>
            <a:pPr algn="just">
              <a:buNone/>
            </a:pPr>
            <a:r>
              <a:rPr lang="en-US" sz="2800" dirty="0" smtClean="0"/>
              <a:t>	• Font Style,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</a:t>
            </a:r>
            <a:r>
              <a:rPr lang="en-US" sz="2800" dirty="0" smtClean="0"/>
              <a:t> model </a:t>
            </a:r>
            <a:r>
              <a:rPr lang="en-US" sz="2800" dirty="0" err="1" smtClean="0"/>
              <a:t>huruf</a:t>
            </a:r>
            <a:r>
              <a:rPr lang="en-US" sz="2800" dirty="0" smtClean="0"/>
              <a:t>,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tebal</a:t>
            </a:r>
            <a:r>
              <a:rPr lang="en-US" sz="2800" dirty="0" smtClean="0"/>
              <a:t> (bold), miring (italic), </a:t>
            </a:r>
            <a:r>
              <a:rPr lang="en-US" sz="2800" dirty="0" err="1" smtClean="0"/>
              <a:t>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tebal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miring </a:t>
            </a:r>
            <a:r>
              <a:rPr lang="en-US" sz="2800" dirty="0" err="1" smtClean="0"/>
              <a:t>atau</a:t>
            </a:r>
            <a:r>
              <a:rPr lang="en-US" sz="2800" dirty="0" smtClean="0"/>
              <a:t> model </a:t>
            </a:r>
            <a:r>
              <a:rPr lang="en-US" sz="2800" dirty="0" err="1" smtClean="0"/>
              <a:t>reguler</a:t>
            </a:r>
            <a:r>
              <a:rPr lang="en-US" sz="2800" dirty="0" smtClean="0"/>
              <a:t> (</a:t>
            </a:r>
            <a:r>
              <a:rPr lang="en-US" sz="2800" dirty="0" err="1" smtClean="0"/>
              <a:t>standar</a:t>
            </a:r>
            <a:r>
              <a:rPr lang="en-US" sz="2800" dirty="0" smtClean="0"/>
              <a:t>)</a:t>
            </a:r>
          </a:p>
          <a:p>
            <a:pPr algn="just">
              <a:buNone/>
            </a:pPr>
            <a:r>
              <a:rPr lang="en-US" sz="2800" dirty="0" smtClean="0"/>
              <a:t>	• Size,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	• Font Color,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6705600" cy="5715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• Underline Style,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, </a:t>
            </a:r>
            <a:r>
              <a:rPr lang="en-US" dirty="0" err="1" smtClean="0"/>
              <a:t>klik-lah</a:t>
            </a:r>
            <a:r>
              <a:rPr lang="en-US" dirty="0" smtClean="0"/>
              <a:t> tab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500" dirty="0" smtClean="0"/>
          </a:p>
          <a:p>
            <a:pPr algn="just">
              <a:buNone/>
            </a:pPr>
            <a:r>
              <a:rPr lang="en-US" dirty="0" smtClean="0"/>
              <a:t>• Underline Color,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500" dirty="0" smtClean="0"/>
          </a:p>
          <a:p>
            <a:pPr algn="just">
              <a:buNone/>
            </a:pPr>
            <a:r>
              <a:rPr lang="en-US" dirty="0" smtClean="0"/>
              <a:t>• Effects,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option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- Strikethrough,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ditengah</a:t>
            </a:r>
            <a:r>
              <a:rPr lang="en-US" dirty="0" smtClean="0"/>
              <a:t> </a:t>
            </a:r>
            <a:r>
              <a:rPr lang="en-US" dirty="0" err="1" smtClean="0"/>
              <a:t>tesk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“</a:t>
            </a:r>
            <a:r>
              <a:rPr lang="en-US" dirty="0" err="1" smtClean="0"/>
              <a:t>Efek</a:t>
            </a:r>
            <a:r>
              <a:rPr lang="en-US" dirty="0" smtClean="0"/>
              <a:t> Strikethrough “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5715000"/>
            <a:ext cx="2743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81800" cy="6141720"/>
          </a:xfrm>
          <a:noFill/>
        </p:spPr>
        <p:txBody>
          <a:bodyPr anchor="t" anchorCtr="0"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- Double Strikethrough,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bedanya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garisnya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“</a:t>
            </a:r>
            <a:r>
              <a:rPr lang="en-US" dirty="0" err="1" smtClean="0"/>
              <a:t>Efek</a:t>
            </a:r>
            <a:r>
              <a:rPr lang="en-US" dirty="0" smtClean="0"/>
              <a:t> Double Strikethrough”</a:t>
            </a:r>
          </a:p>
          <a:p>
            <a:pPr algn="just">
              <a:buNone/>
            </a:pPr>
            <a:r>
              <a:rPr lang="en-US" dirty="0" smtClean="0"/>
              <a:t>- Superscript,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,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½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perpangkatan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- Subscript,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,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½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. </a:t>
            </a:r>
            <a:r>
              <a:rPr lang="fi-FI" dirty="0" smtClean="0"/>
              <a:t>Biasanya digunakan dalam penulisan kata-kata ilmiah, seperti “H</a:t>
            </a:r>
            <a:r>
              <a:rPr lang="fi-FI" sz="1200" dirty="0" smtClean="0"/>
              <a:t>2</a:t>
            </a:r>
            <a:r>
              <a:rPr lang="fi-FI" dirty="0" smtClean="0"/>
              <a:t>O”</a:t>
            </a:r>
          </a:p>
          <a:p>
            <a:pPr algn="just">
              <a:buNone/>
            </a:pPr>
            <a:r>
              <a:rPr lang="en-US" dirty="0" smtClean="0"/>
              <a:t>- Shadow,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- Outline,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option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kerangkanya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293812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0" y="1370012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- Emboss,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lain.</a:t>
            </a:r>
          </a:p>
          <a:p>
            <a:pPr algn="just">
              <a:buNone/>
            </a:pPr>
            <a:r>
              <a:rPr lang="en-US" dirty="0" smtClean="0"/>
              <a:t>- Engrave,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emboss,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ukir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- Small Caps,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ukurannya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yang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“</a:t>
            </a:r>
            <a:r>
              <a:rPr lang="en-US" dirty="0" err="1" smtClean="0"/>
              <a:t>Efek</a:t>
            </a:r>
            <a:r>
              <a:rPr lang="en-US" dirty="0" smtClean="0"/>
              <a:t> Small Caps”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small caps </a:t>
            </a:r>
            <a:r>
              <a:rPr lang="en-US" dirty="0" err="1" smtClean="0"/>
              <a:t>menjadi</a:t>
            </a:r>
            <a:r>
              <a:rPr lang="en-US" dirty="0" smtClean="0"/>
              <a:t> “EFEK SMALL CAPS ”.</a:t>
            </a:r>
          </a:p>
          <a:p>
            <a:pPr algn="just">
              <a:buNone/>
            </a:pPr>
            <a:r>
              <a:rPr lang="en-US" dirty="0" smtClean="0"/>
              <a:t>- All </a:t>
            </a:r>
            <a:r>
              <a:rPr lang="en-US" dirty="0" err="1" smtClean="0"/>
              <a:t>Caps,akan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mulanya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“</a:t>
            </a:r>
            <a:r>
              <a:rPr lang="en-US" dirty="0" err="1" smtClean="0"/>
              <a:t>efek</a:t>
            </a:r>
            <a:r>
              <a:rPr lang="en-US" dirty="0" smtClean="0"/>
              <a:t> all caps”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all caps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“EFEK ALL CAPS”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Hidden,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pt-BR" dirty="0" smtClean="0"/>
              <a:t>akan nampak dilayar padahal teks tersebut ada. Contoh tulisan “Efek </a:t>
            </a:r>
            <a:r>
              <a:rPr lang="en-US" dirty="0" smtClean="0"/>
              <a:t>Hidden”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hidden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 “. Nah </a:t>
            </a:r>
            <a:r>
              <a:rPr lang="en-US" dirty="0" err="1" smtClean="0"/>
              <a:t>loh</a:t>
            </a:r>
            <a:r>
              <a:rPr lang="en-US" dirty="0" smtClean="0"/>
              <a:t>, </a:t>
            </a:r>
            <a:r>
              <a:rPr lang="pt-BR" dirty="0" smtClean="0"/>
              <a:t>hilangkan ! Padahal teks tersebut ada diantara tanda kutip diatas.</a:t>
            </a:r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None/>
            </a:pPr>
            <a:r>
              <a:rPr lang="en-US" dirty="0" err="1" smtClean="0"/>
              <a:t>Catatan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nn-NO" dirty="0" smtClean="0"/>
              <a:t>	Untuk mengembalikan teks yang salah dalam pemberian efek cukup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ceklis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>
                <a:latin typeface="Curlz MT" pitchFamily="82" charset="0"/>
              </a:rPr>
              <a:t>2. Tab Character Spacing </a:t>
            </a:r>
            <a:r>
              <a:rPr lang="en-US" dirty="0" err="1" smtClean="0">
                <a:latin typeface="Curlz MT" pitchFamily="82" charset="0"/>
              </a:rPr>
              <a:t>dan</a:t>
            </a:r>
            <a:r>
              <a:rPr lang="en-US" dirty="0" smtClean="0">
                <a:latin typeface="Curlz MT" pitchFamily="82" charset="0"/>
              </a:rPr>
              <a:t> tab Text Effect</a:t>
            </a:r>
            <a:endParaRPr lang="en-US" dirty="0">
              <a:latin typeface="Curlz MT" pitchFamily="82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81800" cy="614172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b="1" dirty="0" err="1" smtClean="0">
                <a:latin typeface="Lucida Calligraphy" pitchFamily="66" charset="0"/>
              </a:rPr>
              <a:t>Pengaturan</a:t>
            </a:r>
            <a:r>
              <a:rPr lang="en-US" b="1" dirty="0" smtClean="0">
                <a:latin typeface="Lucida Calligraphy" pitchFamily="66" charset="0"/>
              </a:rPr>
              <a:t> </a:t>
            </a:r>
            <a:r>
              <a:rPr lang="en-US" b="1" dirty="0" err="1" smtClean="0">
                <a:latin typeface="Lucida Calligraphy" pitchFamily="66" charset="0"/>
              </a:rPr>
              <a:t>Teks</a:t>
            </a:r>
            <a:endParaRPr lang="en-US" b="1" dirty="0" smtClean="0">
              <a:latin typeface="Lucida Calligraphy" pitchFamily="66" charset="0"/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, </a:t>
            </a:r>
            <a:r>
              <a:rPr lang="en-US" dirty="0" err="1" smtClean="0"/>
              <a:t>cetak</a:t>
            </a:r>
            <a:r>
              <a:rPr lang="en-US" dirty="0" smtClean="0"/>
              <a:t> miring, </a:t>
            </a:r>
            <a:r>
              <a:rPr lang="en-US" dirty="0" err="1" smtClean="0"/>
              <a:t>bergaris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, rata </a:t>
            </a:r>
            <a:r>
              <a:rPr lang="en-US" dirty="0" err="1" smtClean="0"/>
              <a:t>kiri</a:t>
            </a:r>
            <a:r>
              <a:rPr lang="en-US" dirty="0" smtClean="0"/>
              <a:t>, rata </a:t>
            </a:r>
            <a:r>
              <a:rPr lang="en-US" dirty="0" err="1" smtClean="0"/>
              <a:t>tengah</a:t>
            </a:r>
            <a:r>
              <a:rPr lang="en-US" dirty="0" smtClean="0"/>
              <a:t>, rata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rata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jelasnya</a:t>
            </a:r>
            <a:r>
              <a:rPr lang="en-US" dirty="0" smtClean="0"/>
              <a:t>,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dirty="0" smtClean="0"/>
              <a:t>	Cara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toolbar formatting.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2.18.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2.18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Pengaturan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Teks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6019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sz="500" dirty="0" smtClean="0"/>
          </a:p>
          <a:p>
            <a:pPr algn="ctr"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2.4</a:t>
            </a:r>
          </a:p>
          <a:p>
            <a:pPr algn="ctr">
              <a:buNone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Efek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2.5</a:t>
            </a:r>
          </a:p>
          <a:p>
            <a:pPr algn="ctr">
              <a:buNone/>
            </a:pPr>
            <a:r>
              <a:rPr lang="en-US" sz="2400" b="1" dirty="0" smtClean="0"/>
              <a:t> Rata </a:t>
            </a:r>
            <a:r>
              <a:rPr lang="en-US" sz="2400" b="1" dirty="0" err="1" smtClean="0"/>
              <a:t>Kiri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586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876800"/>
            <a:ext cx="6019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304800"/>
            <a:ext cx="6858000" cy="62179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Menu Bar,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menu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menu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sub menu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menu </a:t>
            </a:r>
            <a:r>
              <a:rPr lang="en-US" dirty="0" err="1" smtClean="0"/>
              <a:t>induknya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Menu File, </a:t>
            </a:r>
            <a:r>
              <a:rPr lang="en-US" dirty="0" err="1" smtClean="0"/>
              <a:t>maka</a:t>
            </a:r>
            <a:r>
              <a:rPr lang="en-US" dirty="0" smtClean="0"/>
              <a:t> sub menu-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sv-SE" dirty="0" smtClean="0"/>
              <a:t>berkaitan dengan file, begitu juga dengan menu yang lainnya. Standarnya </a:t>
            </a:r>
            <a:r>
              <a:rPr lang="it-IT" dirty="0" smtClean="0"/>
              <a:t>menu ini terdiri dari Menu </a:t>
            </a:r>
            <a:r>
              <a:rPr lang="en-US" i="1" dirty="0" smtClean="0"/>
              <a:t>File, Edit, View, Insert, Format, Tools, Table, Windows </a:t>
            </a:r>
            <a:r>
              <a:rPr lang="en-US" i="1" dirty="0" err="1" smtClean="0"/>
              <a:t>dan</a:t>
            </a:r>
            <a:r>
              <a:rPr lang="en-US" i="1" dirty="0" smtClean="0"/>
              <a:t> Help. </a:t>
            </a:r>
          </a:p>
          <a:p>
            <a:pPr algn="just">
              <a:buNone/>
            </a:pPr>
            <a:endParaRPr lang="en-US" sz="1200" i="1" dirty="0" smtClean="0"/>
          </a:p>
          <a:p>
            <a:pPr algn="ctr">
              <a:buNone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Gambar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2.3</a:t>
            </a:r>
          </a:p>
          <a:p>
            <a:pPr algn="ctr">
              <a:buNone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Menu Microsoft Word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Pictur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81800" cy="6141720"/>
          </a:xfrm>
        </p:spPr>
        <p:txBody>
          <a:bodyPr/>
          <a:lstStyle/>
          <a:p>
            <a:pPr algn="ctr"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2.6</a:t>
            </a:r>
          </a:p>
          <a:p>
            <a:pPr algn="ctr">
              <a:buNone/>
            </a:pPr>
            <a:r>
              <a:rPr lang="en-US" sz="2400" b="1" dirty="0" smtClean="0"/>
              <a:t> Rata Tengah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2.7</a:t>
            </a:r>
          </a:p>
          <a:p>
            <a:pPr algn="ctr">
              <a:buNone/>
            </a:pPr>
            <a:r>
              <a:rPr lang="en-US" sz="2400" b="1" dirty="0" smtClean="0"/>
              <a:t> Rata </a:t>
            </a:r>
            <a:r>
              <a:rPr lang="en-US" sz="2400" b="1" dirty="0" err="1" smtClean="0"/>
              <a:t>Kanan</a:t>
            </a:r>
            <a:endParaRPr lang="en-US" sz="24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6477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495800"/>
            <a:ext cx="6248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2.7</a:t>
            </a:r>
          </a:p>
          <a:p>
            <a:pPr algn="ctr">
              <a:buNone/>
            </a:pPr>
            <a:r>
              <a:rPr lang="en-US" sz="2400" b="1" dirty="0" smtClean="0"/>
              <a:t> Rata </a:t>
            </a:r>
            <a:r>
              <a:rPr lang="en-US" sz="2400" b="1" dirty="0" err="1" smtClean="0"/>
              <a:t>Kanan</a:t>
            </a:r>
            <a:endParaRPr lang="en-US" sz="24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500" dirty="0" smtClean="0"/>
          </a:p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latin typeface="Lucida Calligraphy" pitchFamily="66" charset="0"/>
              </a:rPr>
              <a:t>Pengaturan</a:t>
            </a:r>
            <a:r>
              <a:rPr lang="en-US" sz="2400" b="1" dirty="0" smtClean="0">
                <a:latin typeface="Lucida Calligraphy" pitchFamily="66" charset="0"/>
              </a:rPr>
              <a:t> </a:t>
            </a:r>
            <a:r>
              <a:rPr lang="en-US" sz="2400" b="1" dirty="0" err="1" smtClean="0">
                <a:latin typeface="Lucida Calligraphy" pitchFamily="66" charset="0"/>
              </a:rPr>
              <a:t>Paragraf</a:t>
            </a:r>
            <a:endParaRPr lang="en-US" sz="2400" b="1" dirty="0" smtClean="0">
              <a:latin typeface="Lucida Calligraphy" pitchFamily="66" charset="0"/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paragraph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sv-SE" dirty="0" smtClean="0"/>
              <a:t>dilakukan dengan cara sebagai berikut :</a:t>
            </a:r>
          </a:p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Klik</a:t>
            </a:r>
            <a:r>
              <a:rPr lang="en-US" dirty="0" smtClean="0"/>
              <a:t> menu Format</a:t>
            </a:r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sub menu </a:t>
            </a:r>
            <a:r>
              <a:rPr lang="en-US" dirty="0" err="1" smtClean="0"/>
              <a:t>Paragraf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paragraph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2.19.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632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2.19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Pengaturan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Paragraf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5791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67818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Keterangan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• Alignment,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perataan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fi-FI" dirty="0" smtClean="0"/>
              <a:t>option ini terdapat 4 pilihan, yaitu (1) Rata kiri (align left), (2) Rata </a:t>
            </a:r>
            <a:r>
              <a:rPr lang="en-US" dirty="0" err="1" smtClean="0"/>
              <a:t>tengah</a:t>
            </a:r>
            <a:r>
              <a:rPr lang="en-US" dirty="0" smtClean="0"/>
              <a:t> (center), (3) Rata </a:t>
            </a:r>
            <a:r>
              <a:rPr lang="en-US" dirty="0" err="1" smtClean="0"/>
              <a:t>kanan</a:t>
            </a:r>
            <a:r>
              <a:rPr lang="en-US" dirty="0" smtClean="0"/>
              <a:t> (align right) </a:t>
            </a:r>
            <a:r>
              <a:rPr lang="en-US" dirty="0" err="1" smtClean="0"/>
              <a:t>dan</a:t>
            </a:r>
            <a:r>
              <a:rPr lang="en-US" dirty="0" smtClean="0"/>
              <a:t> (4) rata </a:t>
            </a:r>
            <a:r>
              <a:rPr lang="en-US" dirty="0" err="1" smtClean="0"/>
              <a:t>kira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(justified).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• Left,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indentasi</a:t>
            </a:r>
            <a:r>
              <a:rPr lang="en-US" dirty="0" smtClean="0"/>
              <a:t> paragraph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• Right,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indentasi</a:t>
            </a:r>
            <a:r>
              <a:rPr lang="en-US" dirty="0" smtClean="0"/>
              <a:t> paragraph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6781800" cy="594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• Before,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(</a:t>
            </a:r>
            <a:r>
              <a:rPr lang="en-US" dirty="0" err="1" smtClean="0"/>
              <a:t>teks</a:t>
            </a:r>
            <a:r>
              <a:rPr lang="en-US" dirty="0" smtClean="0"/>
              <a:t>) yang </a:t>
            </a:r>
            <a:r>
              <a:rPr lang="en-US" dirty="0" err="1" smtClean="0"/>
              <a:t>sekarang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• After,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(</a:t>
            </a:r>
            <a:r>
              <a:rPr lang="en-US" dirty="0" err="1" smtClean="0"/>
              <a:t>teks</a:t>
            </a:r>
            <a:r>
              <a:rPr lang="en-US" dirty="0" smtClean="0"/>
              <a:t>) yang </a:t>
            </a:r>
            <a:r>
              <a:rPr lang="en-US" dirty="0" err="1" smtClean="0"/>
              <a:t>sekarang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• Line Spacing,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option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de-DE" dirty="0" smtClean="0"/>
              <a:t>• Special, digunakan untuk menentukan jenis paragraph, apakah </a:t>
            </a:r>
            <a:r>
              <a:rPr lang="en-US" dirty="0" err="1" smtClean="0"/>
              <a:t>menjorok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(first line)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menggantung</a:t>
            </a:r>
            <a:r>
              <a:rPr lang="en-US" dirty="0" smtClean="0"/>
              <a:t> (hanging)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jaraknya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option by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option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latin typeface="Lucida Calligraphy" pitchFamily="66" charset="0"/>
              </a:rPr>
              <a:t>Membuat</a:t>
            </a:r>
            <a:r>
              <a:rPr lang="en-US" sz="2400" b="1" dirty="0" smtClean="0">
                <a:latin typeface="Lucida Calligraphy" pitchFamily="66" charset="0"/>
              </a:rPr>
              <a:t> </a:t>
            </a:r>
            <a:r>
              <a:rPr lang="en-US" sz="2400" b="1" dirty="0" err="1" smtClean="0">
                <a:latin typeface="Lucida Calligraphy" pitchFamily="66" charset="0"/>
              </a:rPr>
              <a:t>Daftar</a:t>
            </a:r>
            <a:r>
              <a:rPr lang="en-US" sz="2400" b="1" dirty="0" smtClean="0">
                <a:latin typeface="Lucida Calligraphy" pitchFamily="66" charset="0"/>
              </a:rPr>
              <a:t> Bullet </a:t>
            </a:r>
            <a:r>
              <a:rPr lang="en-US" sz="2400" b="1" dirty="0" err="1" smtClean="0">
                <a:latin typeface="Lucida Calligraphy" pitchFamily="66" charset="0"/>
              </a:rPr>
              <a:t>dan</a:t>
            </a:r>
            <a:r>
              <a:rPr lang="en-US" sz="2400" b="1" dirty="0" smtClean="0">
                <a:latin typeface="Lucida Calligraphy" pitchFamily="66" charset="0"/>
              </a:rPr>
              <a:t> </a:t>
            </a:r>
            <a:r>
              <a:rPr lang="en-US" sz="2400" b="1" dirty="0" err="1" smtClean="0">
                <a:latin typeface="Lucida Calligraphy" pitchFamily="66" charset="0"/>
              </a:rPr>
              <a:t>Nomor</a:t>
            </a:r>
            <a:endParaRPr lang="en-US" sz="2400" b="1" dirty="0" smtClean="0">
              <a:latin typeface="Lucida Calligraphy" pitchFamily="66" charset="0"/>
            </a:endParaRPr>
          </a:p>
          <a:p>
            <a:pPr algn="just">
              <a:buNone/>
            </a:pPr>
            <a:r>
              <a:rPr lang="en-US" dirty="0" smtClean="0"/>
              <a:t>	Bullet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s-ES" dirty="0" err="1" smtClean="0"/>
              <a:t>mempercantik</a:t>
            </a:r>
            <a:r>
              <a:rPr lang="es-ES" dirty="0" smtClean="0"/>
              <a:t> </a:t>
            </a:r>
            <a:r>
              <a:rPr lang="es-ES" dirty="0" err="1" smtClean="0"/>
              <a:t>tampilan</a:t>
            </a:r>
            <a:r>
              <a:rPr lang="es-ES" dirty="0" smtClean="0"/>
              <a:t>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suatu</a:t>
            </a:r>
            <a:r>
              <a:rPr lang="es-ES" dirty="0" smtClean="0"/>
              <a:t> </a:t>
            </a:r>
            <a:r>
              <a:rPr lang="es-ES" dirty="0" err="1" smtClean="0"/>
              <a:t>rincian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urutan</a:t>
            </a:r>
            <a:r>
              <a:rPr lang="es-ES" dirty="0" smtClean="0"/>
              <a:t> </a:t>
            </a:r>
            <a:r>
              <a:rPr lang="es-ES" dirty="0" err="1" smtClean="0"/>
              <a:t>tertentu</a:t>
            </a:r>
            <a:r>
              <a:rPr lang="es-ES" dirty="0" smtClean="0"/>
              <a:t> yang </a:t>
            </a:r>
            <a:r>
              <a:rPr lang="es-ES" dirty="0" err="1" smtClean="0"/>
              <a:t>otomatis</a:t>
            </a:r>
            <a:r>
              <a:rPr lang="es-E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paragraph </a:t>
            </a:r>
            <a:r>
              <a:rPr lang="sv-SE" dirty="0" smtClean="0"/>
              <a:t>diatas, digunakan gambar yang berbentuk orang.</a:t>
            </a:r>
          </a:p>
          <a:p>
            <a:pPr algn="just">
              <a:buNone/>
            </a:pPr>
            <a:endParaRPr lang="sv-SE" sz="1000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Bullet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Klik</a:t>
            </a:r>
            <a:r>
              <a:rPr lang="en-US" dirty="0" smtClean="0"/>
              <a:t> menu format</a:t>
            </a:r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Bullets and Numbering,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bullets and numbering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2.20.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2.20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Jendela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Bullets and Numbering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579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v-SE" dirty="0" smtClean="0"/>
              <a:t>3. Pilih model bullet yang diinginkan lalu tekan klik OK. Jika ingin melihat </a:t>
            </a:r>
            <a:r>
              <a:rPr lang="en-US" dirty="0" err="1" smtClean="0"/>
              <a:t>gambar</a:t>
            </a:r>
            <a:r>
              <a:rPr lang="en-US" dirty="0" smtClean="0"/>
              <a:t> yang lain , </a:t>
            </a:r>
            <a:r>
              <a:rPr lang="en-US" dirty="0" err="1" smtClean="0"/>
              <a:t>klik</a:t>
            </a:r>
            <a:r>
              <a:rPr lang="en-US" dirty="0" smtClean="0"/>
              <a:t> customize.</a:t>
            </a:r>
          </a:p>
          <a:p>
            <a:pPr algn="just">
              <a:buNone/>
            </a:pPr>
            <a:endParaRPr lang="en-US" sz="1000" dirty="0" smtClean="0"/>
          </a:p>
          <a:p>
            <a:pPr algn="just">
              <a:buNone/>
            </a:pPr>
            <a:r>
              <a:rPr lang="sv-SE" dirty="0" smtClean="0"/>
              <a:t>	Begitu juga halnya dengan nomor. Pada tampilan Gambar 2.20 klik tab </a:t>
            </a:r>
            <a:r>
              <a:rPr lang="en-US" dirty="0" smtClean="0"/>
              <a:t>Numbered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11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b="1" dirty="0" err="1" smtClean="0">
                <a:latin typeface="Lucida Calligraphy" pitchFamily="66" charset="0"/>
              </a:rPr>
              <a:t>Membuat</a:t>
            </a:r>
            <a:r>
              <a:rPr lang="en-US" sz="2400" b="1" dirty="0" smtClean="0">
                <a:latin typeface="Lucida Calligraphy" pitchFamily="66" charset="0"/>
              </a:rPr>
              <a:t> Header </a:t>
            </a:r>
            <a:r>
              <a:rPr lang="en-US" sz="2400" b="1" dirty="0" err="1" smtClean="0">
                <a:latin typeface="Lucida Calligraphy" pitchFamily="66" charset="0"/>
              </a:rPr>
              <a:t>dan</a:t>
            </a:r>
            <a:r>
              <a:rPr lang="en-US" sz="2400" b="1" dirty="0" smtClean="0">
                <a:latin typeface="Lucida Calligraphy" pitchFamily="66" charset="0"/>
              </a:rPr>
              <a:t> Footer</a:t>
            </a:r>
          </a:p>
          <a:p>
            <a:pPr algn="just">
              <a:buNone/>
            </a:pPr>
            <a:r>
              <a:rPr lang="en-US" dirty="0" smtClean="0"/>
              <a:t>	Header (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dibagian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halamannya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Footer (</a:t>
            </a:r>
            <a:r>
              <a:rPr lang="en-US" dirty="0" err="1" smtClean="0"/>
              <a:t>catatan</a:t>
            </a:r>
            <a:r>
              <a:rPr lang="en-US" dirty="0" smtClean="0"/>
              <a:t> kaki)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header. Header </a:t>
            </a:r>
            <a:r>
              <a:rPr lang="en-US" dirty="0" err="1" smtClean="0"/>
              <a:t>dan</a:t>
            </a:r>
            <a:r>
              <a:rPr lang="en-US" dirty="0" smtClean="0"/>
              <a:t> footer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sv-SE" dirty="0" smtClean="0"/>
              <a:t>keterangan dari naskah yang diketik.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67818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700" dirty="0" err="1" smtClean="0"/>
              <a:t>Langkah-langkah</a:t>
            </a:r>
            <a:r>
              <a:rPr lang="en-US" sz="2700" dirty="0" smtClean="0"/>
              <a:t> </a:t>
            </a:r>
            <a:r>
              <a:rPr lang="en-US" sz="2700" dirty="0" err="1" smtClean="0"/>
              <a:t>membuat</a:t>
            </a:r>
            <a:r>
              <a:rPr lang="en-US" sz="2700" dirty="0" smtClean="0"/>
              <a:t> header </a:t>
            </a:r>
            <a:r>
              <a:rPr lang="en-US" sz="2700" dirty="0" err="1" smtClean="0"/>
              <a:t>dan</a:t>
            </a:r>
            <a:r>
              <a:rPr lang="en-US" sz="2700" dirty="0" smtClean="0"/>
              <a:t> footer :</a:t>
            </a:r>
          </a:p>
          <a:p>
            <a:pPr algn="just">
              <a:buNone/>
            </a:pPr>
            <a:r>
              <a:rPr lang="en-US" sz="2700" dirty="0" smtClean="0"/>
              <a:t>1. </a:t>
            </a:r>
            <a:r>
              <a:rPr lang="en-US" sz="2700" dirty="0" err="1" smtClean="0"/>
              <a:t>Klik</a:t>
            </a:r>
            <a:r>
              <a:rPr lang="en-US" sz="2700" dirty="0" smtClean="0"/>
              <a:t> menu View.</a:t>
            </a:r>
          </a:p>
          <a:p>
            <a:pPr algn="just">
              <a:buNone/>
            </a:pPr>
            <a:r>
              <a:rPr lang="en-US" sz="2700" dirty="0" smtClean="0"/>
              <a:t>2. </a:t>
            </a:r>
            <a:r>
              <a:rPr lang="en-US" sz="2700" dirty="0" err="1" smtClean="0"/>
              <a:t>Pilih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klik</a:t>
            </a:r>
            <a:r>
              <a:rPr lang="en-US" sz="2700" dirty="0" smtClean="0"/>
              <a:t> tab Header and Footer </a:t>
            </a:r>
            <a:r>
              <a:rPr lang="en-US" sz="2700" dirty="0" err="1" smtClean="0"/>
              <a:t>sehingga</a:t>
            </a:r>
            <a:r>
              <a:rPr lang="en-US" sz="2700" dirty="0" smtClean="0"/>
              <a:t> insertion point </a:t>
            </a:r>
            <a:r>
              <a:rPr lang="en-US" sz="2700" dirty="0" err="1" smtClean="0"/>
              <a:t>otomatis</a:t>
            </a:r>
            <a:r>
              <a:rPr lang="en-US" sz="2700" dirty="0" smtClean="0"/>
              <a:t> </a:t>
            </a:r>
            <a:r>
              <a:rPr lang="en-US" sz="2700" dirty="0" err="1" smtClean="0"/>
              <a:t>berada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bagian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dokumen</a:t>
            </a:r>
            <a:r>
              <a:rPr lang="en-US" sz="2700" dirty="0" smtClean="0"/>
              <a:t> (</a:t>
            </a:r>
            <a:r>
              <a:rPr lang="en-US" sz="2700" dirty="0" err="1" smtClean="0"/>
              <a:t>membuat</a:t>
            </a:r>
            <a:r>
              <a:rPr lang="en-US" sz="2700" dirty="0" smtClean="0"/>
              <a:t> header).</a:t>
            </a:r>
          </a:p>
          <a:p>
            <a:pPr algn="just">
              <a:buNone/>
            </a:pPr>
            <a:r>
              <a:rPr lang="en-US" sz="2700" dirty="0" smtClean="0"/>
              <a:t>3. </a:t>
            </a:r>
            <a:r>
              <a:rPr lang="en-US" sz="2700" dirty="0" err="1" smtClean="0"/>
              <a:t>Ketikkan</a:t>
            </a:r>
            <a:r>
              <a:rPr lang="en-US" sz="2700" dirty="0" smtClean="0"/>
              <a:t> </a:t>
            </a:r>
            <a:r>
              <a:rPr lang="en-US" sz="2700" dirty="0" err="1" smtClean="0"/>
              <a:t>teks</a:t>
            </a:r>
            <a:r>
              <a:rPr lang="en-US" sz="2700" dirty="0" smtClean="0"/>
              <a:t> yang </a:t>
            </a:r>
            <a:r>
              <a:rPr lang="en-US" sz="2700" dirty="0" err="1" smtClean="0"/>
              <a:t>untuk</a:t>
            </a:r>
            <a:r>
              <a:rPr lang="en-US" sz="2700" dirty="0" smtClean="0"/>
              <a:t> header </a:t>
            </a:r>
            <a:r>
              <a:rPr lang="en-US" sz="2700" dirty="0" err="1" smtClean="0"/>
              <a:t>sesuai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keinginan</a:t>
            </a:r>
            <a:r>
              <a:rPr lang="en-US" sz="2700" dirty="0" smtClean="0"/>
              <a:t> </a:t>
            </a:r>
            <a:r>
              <a:rPr lang="en-US" sz="2700" dirty="0" err="1" smtClean="0"/>
              <a:t>kita</a:t>
            </a:r>
            <a:r>
              <a:rPr lang="en-US" sz="2700" dirty="0" smtClean="0"/>
              <a:t>, </a:t>
            </a:r>
            <a:r>
              <a:rPr lang="en-US" sz="2700" dirty="0" err="1" smtClean="0"/>
              <a:t>lalu</a:t>
            </a:r>
            <a:r>
              <a:rPr lang="en-US" sz="2700" dirty="0" smtClean="0"/>
              <a:t> </a:t>
            </a:r>
            <a:r>
              <a:rPr lang="en-US" sz="2700" dirty="0" err="1" smtClean="0"/>
              <a:t>tekan</a:t>
            </a:r>
            <a:r>
              <a:rPr lang="en-US" sz="2700" dirty="0" smtClean="0"/>
              <a:t> </a:t>
            </a:r>
            <a:r>
              <a:rPr lang="en-US" sz="2700" dirty="0" err="1" smtClean="0"/>
              <a:t>tanda</a:t>
            </a:r>
            <a:r>
              <a:rPr lang="en-US" sz="2700" dirty="0" smtClean="0"/>
              <a:t> </a:t>
            </a:r>
            <a:r>
              <a:rPr lang="en-US" sz="2700" dirty="0" err="1" smtClean="0"/>
              <a:t>panah</a:t>
            </a:r>
            <a:r>
              <a:rPr lang="en-US" sz="2700" dirty="0" smtClean="0"/>
              <a:t> </a:t>
            </a:r>
            <a:r>
              <a:rPr lang="en-US" sz="2700" dirty="0" err="1" smtClean="0"/>
              <a:t>bawah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berpindah</a:t>
            </a:r>
            <a:r>
              <a:rPr lang="en-US" sz="2700" dirty="0" smtClean="0"/>
              <a:t> </a:t>
            </a:r>
            <a:r>
              <a:rPr lang="en-US" sz="2700" dirty="0" err="1" smtClean="0"/>
              <a:t>ke</a:t>
            </a:r>
            <a:r>
              <a:rPr lang="en-US" sz="2700" dirty="0" smtClean="0"/>
              <a:t> footer.</a:t>
            </a:r>
          </a:p>
          <a:p>
            <a:pPr algn="just">
              <a:buNone/>
            </a:pPr>
            <a:r>
              <a:rPr lang="en-US" sz="2700" dirty="0" smtClean="0"/>
              <a:t>4. </a:t>
            </a:r>
            <a:r>
              <a:rPr lang="en-US" sz="2700" dirty="0" err="1" smtClean="0"/>
              <a:t>Ketikkan</a:t>
            </a:r>
            <a:r>
              <a:rPr lang="en-US" sz="2700" dirty="0" smtClean="0"/>
              <a:t> </a:t>
            </a:r>
            <a:r>
              <a:rPr lang="en-US" sz="2700" dirty="0" err="1" smtClean="0"/>
              <a:t>teks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footer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klik</a:t>
            </a:r>
            <a:r>
              <a:rPr lang="en-US" sz="2700" dirty="0" smtClean="0"/>
              <a:t> </a:t>
            </a:r>
            <a:r>
              <a:rPr lang="en-US" sz="2700" dirty="0" err="1" smtClean="0"/>
              <a:t>ganda</a:t>
            </a:r>
            <a:r>
              <a:rPr lang="en-US" sz="2700" dirty="0" smtClean="0"/>
              <a:t> </a:t>
            </a:r>
            <a:r>
              <a:rPr lang="en-US" sz="2700" dirty="0" err="1" smtClean="0"/>
              <a:t>diluar</a:t>
            </a:r>
            <a:r>
              <a:rPr lang="en-US" sz="2700" dirty="0" smtClean="0"/>
              <a:t> </a:t>
            </a:r>
            <a:r>
              <a:rPr lang="en-US" sz="2700" dirty="0" err="1" smtClean="0"/>
              <a:t>kotak</a:t>
            </a:r>
            <a:r>
              <a:rPr lang="en-US" sz="2700" dirty="0" smtClean="0"/>
              <a:t> header </a:t>
            </a:r>
            <a:r>
              <a:rPr lang="en-US" sz="2700" dirty="0" err="1" smtClean="0"/>
              <a:t>dan</a:t>
            </a:r>
            <a:r>
              <a:rPr lang="en-US" sz="2700" dirty="0" smtClean="0"/>
              <a:t> footer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keluar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ini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6781800" cy="614172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latin typeface="Lucida Calligraphy" pitchFamily="66" charset="0"/>
              </a:rPr>
              <a:t>Membuat</a:t>
            </a:r>
            <a:r>
              <a:rPr lang="en-US" sz="2400" b="1" dirty="0" smtClean="0">
                <a:latin typeface="Lucida Calligraphy" pitchFamily="66" charset="0"/>
              </a:rPr>
              <a:t> </a:t>
            </a:r>
            <a:r>
              <a:rPr lang="en-US" sz="2400" b="1" dirty="0" err="1" smtClean="0">
                <a:latin typeface="Lucida Calligraphy" pitchFamily="66" charset="0"/>
              </a:rPr>
              <a:t>Tabel</a:t>
            </a:r>
            <a:endParaRPr lang="en-US" sz="2400" b="1" dirty="0" smtClean="0">
              <a:latin typeface="Lucida Calligraphy" pitchFamily="66" charset="0"/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table </a:t>
            </a:r>
            <a:r>
              <a:rPr lang="en-US" sz="2400" dirty="0" err="1" smtClean="0"/>
              <a:t>dalam</a:t>
            </a:r>
            <a:r>
              <a:rPr lang="en-US" sz="2400" dirty="0" smtClean="0"/>
              <a:t> Word 2000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:</a:t>
            </a:r>
          </a:p>
          <a:p>
            <a:pPr algn="just"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Klik</a:t>
            </a:r>
            <a:r>
              <a:rPr lang="en-US" sz="2400" dirty="0" smtClean="0"/>
              <a:t> menu Table</a:t>
            </a:r>
          </a:p>
          <a:p>
            <a:pPr algn="just"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Pilih</a:t>
            </a:r>
            <a:r>
              <a:rPr lang="en-US" sz="2400" dirty="0" smtClean="0"/>
              <a:t> tab Insert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klik</a:t>
            </a:r>
            <a:r>
              <a:rPr lang="en-US" sz="2400" dirty="0" smtClean="0"/>
              <a:t> tab Table,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jendela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  <a:p>
            <a:pPr algn="just">
              <a:buNone/>
            </a:pPr>
            <a:endParaRPr lang="en-US" sz="500" dirty="0" smtClean="0"/>
          </a:p>
          <a:p>
            <a:pPr algn="ctr">
              <a:buNone/>
            </a:pPr>
            <a:r>
              <a:rPr lang="en-US" sz="2200" b="1" dirty="0" err="1" smtClean="0"/>
              <a:t>Gambar</a:t>
            </a:r>
            <a:r>
              <a:rPr lang="en-US" sz="2200" b="1" dirty="0" smtClean="0"/>
              <a:t> 2.21</a:t>
            </a:r>
          </a:p>
          <a:p>
            <a:pPr algn="ctr">
              <a:buNone/>
            </a:pPr>
            <a:r>
              <a:rPr lang="en-US" sz="2200" b="1" dirty="0" smtClean="0"/>
              <a:t> </a:t>
            </a:r>
            <a:r>
              <a:rPr lang="en-US" sz="2200" b="1" dirty="0" err="1" smtClean="0"/>
              <a:t>Jendela</a:t>
            </a:r>
            <a:r>
              <a:rPr lang="en-US" sz="2200" b="1" dirty="0" smtClean="0"/>
              <a:t> Table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657600"/>
            <a:ext cx="464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6553200" cy="48006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menu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tambahkan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keperluan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. Menu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meng-klik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menu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tombol</a:t>
            </a:r>
            <a:r>
              <a:rPr lang="en-US" sz="2800" dirty="0" smtClean="0"/>
              <a:t> Alternate (ALT)+</a:t>
            </a:r>
            <a:r>
              <a:rPr lang="en-US" sz="2800" dirty="0" err="1" smtClean="0"/>
              <a:t>huruf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bergaris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menu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bersamaan</a:t>
            </a:r>
            <a:r>
              <a:rPr lang="en-US" sz="2800" dirty="0" smtClean="0"/>
              <a:t>. </a:t>
            </a:r>
            <a:r>
              <a:rPr lang="en-US" sz="2800" dirty="0" err="1" smtClean="0"/>
              <a:t>Misal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mengaktifkan</a:t>
            </a:r>
            <a:r>
              <a:rPr lang="en-US" sz="2800" dirty="0" smtClean="0"/>
              <a:t> menu file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kliklah</a:t>
            </a:r>
            <a:r>
              <a:rPr lang="en-US" sz="2800" dirty="0" smtClean="0"/>
              <a:t> menu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nn-NO" sz="2800" dirty="0" smtClean="0"/>
              <a:t>menekan tombol ALT+F (tekan secara bersamaan).</a:t>
            </a:r>
            <a:endParaRPr lang="en-US" sz="2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6781800" cy="594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700" dirty="0" err="1" smtClean="0"/>
              <a:t>Keterangan</a:t>
            </a:r>
            <a:r>
              <a:rPr lang="en-US" sz="2700" dirty="0" smtClean="0"/>
              <a:t> :</a:t>
            </a:r>
          </a:p>
          <a:p>
            <a:pPr algn="just">
              <a:buNone/>
            </a:pPr>
            <a:r>
              <a:rPr lang="en-US" sz="2700" dirty="0" smtClean="0"/>
              <a:t>• Option Number of Column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menentukan</a:t>
            </a:r>
            <a:r>
              <a:rPr lang="en-US" sz="2700" dirty="0" smtClean="0"/>
              <a:t> </a:t>
            </a:r>
            <a:r>
              <a:rPr lang="en-US" sz="2700" dirty="0" err="1" smtClean="0"/>
              <a:t>jumlah</a:t>
            </a:r>
            <a:r>
              <a:rPr lang="en-US" sz="2700" dirty="0" smtClean="0"/>
              <a:t> </a:t>
            </a:r>
            <a:r>
              <a:rPr lang="en-US" sz="2700" dirty="0" err="1" smtClean="0"/>
              <a:t>kolom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tabel</a:t>
            </a:r>
            <a:r>
              <a:rPr lang="en-US" sz="2700" dirty="0" smtClean="0"/>
              <a:t>.</a:t>
            </a:r>
          </a:p>
          <a:p>
            <a:pPr algn="just">
              <a:buNone/>
            </a:pPr>
            <a:r>
              <a:rPr lang="en-US" sz="2700" dirty="0" smtClean="0"/>
              <a:t>• Option Number of Rows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menentukan</a:t>
            </a:r>
            <a:r>
              <a:rPr lang="en-US" sz="2700" dirty="0" smtClean="0"/>
              <a:t> </a:t>
            </a:r>
            <a:r>
              <a:rPr lang="en-US" sz="2700" dirty="0" err="1" smtClean="0"/>
              <a:t>jumlah</a:t>
            </a:r>
            <a:r>
              <a:rPr lang="en-US" sz="2700" dirty="0" smtClean="0"/>
              <a:t> </a:t>
            </a: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tabel</a:t>
            </a:r>
            <a:r>
              <a:rPr lang="en-US" sz="2700" dirty="0" smtClean="0"/>
              <a:t>.</a:t>
            </a:r>
          </a:p>
          <a:p>
            <a:pPr algn="just">
              <a:buNone/>
            </a:pPr>
            <a:r>
              <a:rPr lang="en-US" sz="2700" dirty="0" smtClean="0"/>
              <a:t>• </a:t>
            </a:r>
            <a:r>
              <a:rPr lang="en-US" sz="2700" dirty="0" err="1" smtClean="0"/>
              <a:t>Pada</a:t>
            </a:r>
            <a:r>
              <a:rPr lang="en-US" sz="2700" dirty="0" smtClean="0"/>
              <a:t> tab AutoFit behavior </a:t>
            </a:r>
            <a:r>
              <a:rPr lang="en-US" sz="2700" dirty="0" err="1" smtClean="0"/>
              <a:t>terdapat</a:t>
            </a:r>
            <a:r>
              <a:rPr lang="en-US" sz="2700" dirty="0" smtClean="0"/>
              <a:t> 3 option yang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dipilih</a:t>
            </a:r>
            <a:r>
              <a:rPr lang="en-US" sz="2700" dirty="0" smtClean="0"/>
              <a:t> </a:t>
            </a:r>
            <a:r>
              <a:rPr lang="en-US" sz="2700" dirty="0" err="1" smtClean="0"/>
              <a:t>sesuai</a:t>
            </a:r>
            <a:r>
              <a:rPr lang="en-US" sz="2700" dirty="0" smtClean="0"/>
              <a:t> </a:t>
            </a:r>
            <a:r>
              <a:rPr lang="nn-NO" sz="2700" dirty="0" smtClean="0"/>
              <a:t>dengan tabel yang akan dibuat.</a:t>
            </a:r>
          </a:p>
          <a:p>
            <a:pPr algn="just">
              <a:buNone/>
            </a:pPr>
            <a:r>
              <a:rPr lang="en-US" sz="2700" dirty="0" smtClean="0"/>
              <a:t>	1. Option Fixed column width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membuat</a:t>
            </a:r>
            <a:r>
              <a:rPr lang="en-US" sz="2700" dirty="0" smtClean="0"/>
              <a:t> </a:t>
            </a:r>
            <a:r>
              <a:rPr lang="en-US" sz="2700" dirty="0" err="1" smtClean="0"/>
              <a:t>tabel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area </a:t>
            </a:r>
            <a:r>
              <a:rPr lang="en-US" sz="2700" dirty="0" err="1" smtClean="0"/>
              <a:t>aktif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ukuran</a:t>
            </a:r>
            <a:r>
              <a:rPr lang="en-US" sz="2700" dirty="0" smtClean="0"/>
              <a:t> </a:t>
            </a:r>
            <a:r>
              <a:rPr lang="en-US" sz="2700" dirty="0" err="1" smtClean="0"/>
              <a:t>kolom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ditentukan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option yang </a:t>
            </a:r>
            <a:r>
              <a:rPr lang="en-US" sz="2700" dirty="0" err="1" smtClean="0"/>
              <a:t>terletak</a:t>
            </a:r>
            <a:r>
              <a:rPr lang="en-US" sz="2700" dirty="0" smtClean="0"/>
              <a:t> </a:t>
            </a:r>
            <a:r>
              <a:rPr lang="en-US" sz="2700" dirty="0" err="1" smtClean="0"/>
              <a:t>disebelah</a:t>
            </a:r>
            <a:r>
              <a:rPr lang="en-US" sz="2700" dirty="0" smtClean="0"/>
              <a:t> </a:t>
            </a:r>
            <a:r>
              <a:rPr lang="en-US" sz="2700" dirty="0" err="1" smtClean="0"/>
              <a:t>opton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.</a:t>
            </a:r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6781800" cy="5791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 </a:t>
            </a:r>
            <a:r>
              <a:rPr lang="en-US" sz="2700" dirty="0" smtClean="0"/>
              <a:t>2. Option </a:t>
            </a:r>
            <a:r>
              <a:rPr lang="en-US" sz="2700" dirty="0" err="1" smtClean="0"/>
              <a:t>autoFit</a:t>
            </a:r>
            <a:r>
              <a:rPr lang="en-US" sz="2700" dirty="0" smtClean="0"/>
              <a:t> to contents width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membuat</a:t>
            </a:r>
            <a:r>
              <a:rPr lang="en-US" sz="2700" dirty="0" smtClean="0"/>
              <a:t> </a:t>
            </a:r>
            <a:r>
              <a:rPr lang="en-US" sz="2700" dirty="0" err="1" smtClean="0"/>
              <a:t>tabel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area </a:t>
            </a:r>
            <a:r>
              <a:rPr lang="en-US" sz="2700" dirty="0" err="1" smtClean="0"/>
              <a:t>aktif</a:t>
            </a:r>
            <a:r>
              <a:rPr lang="en-US" sz="2700" dirty="0" smtClean="0"/>
              <a:t> yang </a:t>
            </a:r>
            <a:r>
              <a:rPr lang="en-US" sz="2700" dirty="0" err="1" smtClean="0"/>
              <a:t>lebar</a:t>
            </a:r>
            <a:r>
              <a:rPr lang="en-US" sz="2700" dirty="0" smtClean="0"/>
              <a:t> </a:t>
            </a:r>
            <a:r>
              <a:rPr lang="en-US" sz="2700" dirty="0" err="1" smtClean="0"/>
              <a:t>kolomnya</a:t>
            </a:r>
            <a:r>
              <a:rPr lang="en-US" sz="2700" dirty="0" smtClean="0"/>
              <a:t>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otomatis</a:t>
            </a:r>
            <a:r>
              <a:rPr lang="en-US" sz="2700" dirty="0" smtClean="0"/>
              <a:t> </a:t>
            </a:r>
            <a:r>
              <a:rPr lang="en-US" sz="2700" dirty="0" err="1" smtClean="0"/>
              <a:t>disesuaikan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isi</a:t>
            </a:r>
            <a:r>
              <a:rPr lang="en-US" sz="2700" dirty="0" smtClean="0"/>
              <a:t> </a:t>
            </a:r>
            <a:r>
              <a:rPr lang="en-US" sz="2700" dirty="0" err="1" smtClean="0"/>
              <a:t>kolom</a:t>
            </a:r>
            <a:r>
              <a:rPr lang="en-US" sz="2700" dirty="0" smtClean="0"/>
              <a:t>.</a:t>
            </a:r>
          </a:p>
          <a:p>
            <a:pPr algn="just">
              <a:buNone/>
            </a:pPr>
            <a:r>
              <a:rPr lang="en-US" sz="2700" dirty="0" smtClean="0"/>
              <a:t>	3. Option </a:t>
            </a:r>
            <a:r>
              <a:rPr lang="en-US" sz="2700" dirty="0" err="1" smtClean="0"/>
              <a:t>autoFix</a:t>
            </a:r>
            <a:r>
              <a:rPr lang="en-US" sz="2700" dirty="0" smtClean="0"/>
              <a:t> to windows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membuat</a:t>
            </a:r>
            <a:r>
              <a:rPr lang="en-US" sz="2700" dirty="0" smtClean="0"/>
              <a:t> </a:t>
            </a:r>
            <a:r>
              <a:rPr lang="en-US" sz="2700" dirty="0" err="1" smtClean="0"/>
              <a:t>tabel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area yang </a:t>
            </a:r>
            <a:r>
              <a:rPr lang="en-US" sz="2700" dirty="0" err="1" smtClean="0"/>
              <a:t>aktif</a:t>
            </a:r>
            <a:r>
              <a:rPr lang="en-US" sz="2700" dirty="0" smtClean="0"/>
              <a:t> yang </a:t>
            </a:r>
            <a:r>
              <a:rPr lang="en-US" sz="2700" dirty="0" err="1" smtClean="0"/>
              <a:t>lebar</a:t>
            </a:r>
            <a:r>
              <a:rPr lang="en-US" sz="2700" dirty="0" smtClean="0"/>
              <a:t> </a:t>
            </a:r>
            <a:r>
              <a:rPr lang="en-US" sz="2700" dirty="0" err="1" smtClean="0"/>
              <a:t>kolomnya</a:t>
            </a:r>
            <a:r>
              <a:rPr lang="en-US" sz="2700" dirty="0" smtClean="0"/>
              <a:t>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otomatis</a:t>
            </a:r>
            <a:r>
              <a:rPr lang="en-US" sz="2700" dirty="0" smtClean="0"/>
              <a:t> </a:t>
            </a:r>
            <a:r>
              <a:rPr lang="en-US" sz="2700" dirty="0" err="1" smtClean="0"/>
              <a:t>disesuaikan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lebar</a:t>
            </a:r>
            <a:r>
              <a:rPr lang="en-US" sz="2700" dirty="0" smtClean="0"/>
              <a:t> windows.</a:t>
            </a:r>
          </a:p>
          <a:p>
            <a:pPr algn="just">
              <a:buNone/>
            </a:pPr>
            <a:r>
              <a:rPr lang="en-US" sz="2700" dirty="0" smtClean="0"/>
              <a:t>• </a:t>
            </a: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 smtClean="0"/>
              <a:t>ingin</a:t>
            </a:r>
            <a:r>
              <a:rPr lang="en-US" sz="2700" dirty="0" smtClean="0"/>
              <a:t> </a:t>
            </a:r>
            <a:r>
              <a:rPr lang="en-US" sz="2700" dirty="0" err="1" smtClean="0"/>
              <a:t>membuat</a:t>
            </a:r>
            <a:r>
              <a:rPr lang="en-US" sz="2700" dirty="0" smtClean="0"/>
              <a:t> </a:t>
            </a:r>
            <a:r>
              <a:rPr lang="en-US" sz="2700" dirty="0" err="1" smtClean="0"/>
              <a:t>tabel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format yang </a:t>
            </a:r>
            <a:r>
              <a:rPr lang="en-US" sz="2700" dirty="0" err="1" smtClean="0"/>
              <a:t>disediakan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Microsoft Word, </a:t>
            </a:r>
            <a:r>
              <a:rPr lang="en-US" sz="2700" dirty="0" err="1" smtClean="0"/>
              <a:t>kita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memilih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tab Auto Format. </a:t>
            </a:r>
            <a:r>
              <a:rPr lang="en-US" sz="2700" dirty="0" err="1" smtClean="0"/>
              <a:t>Anda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mencobanya</a:t>
            </a:r>
            <a:r>
              <a:rPr lang="en-US" sz="2700" dirty="0" smtClean="0"/>
              <a:t> </a:t>
            </a:r>
            <a:r>
              <a:rPr lang="en-US" sz="2700" dirty="0" err="1" smtClean="0"/>
              <a:t>langsung</a:t>
            </a:r>
            <a:r>
              <a:rPr lang="en-US" sz="2700" dirty="0" smtClean="0"/>
              <a:t>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err="1" smtClean="0">
                <a:latin typeface="Lucida Calligraphy" pitchFamily="66" charset="0"/>
              </a:rPr>
              <a:t>Mencetak</a:t>
            </a:r>
            <a:r>
              <a:rPr lang="en-US" b="1" dirty="0" smtClean="0">
                <a:latin typeface="Lucida Calligraphy" pitchFamily="66" charset="0"/>
              </a:rPr>
              <a:t> </a:t>
            </a:r>
            <a:r>
              <a:rPr lang="en-US" b="1" dirty="0" err="1" smtClean="0">
                <a:latin typeface="Lucida Calligraphy" pitchFamily="66" charset="0"/>
              </a:rPr>
              <a:t>Dokumen</a:t>
            </a:r>
            <a:endParaRPr lang="en-US" b="1" dirty="0" smtClean="0">
              <a:latin typeface="Lucida Calligraphy" pitchFamily="66" charset="0"/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hardcopy </a:t>
            </a:r>
            <a:r>
              <a:rPr lang="en-US" dirty="0" err="1" smtClean="0"/>
              <a:t>dan</a:t>
            </a:r>
            <a:r>
              <a:rPr lang="en-US" dirty="0" smtClean="0"/>
              <a:t> softcopy, yang </a:t>
            </a:r>
            <a:r>
              <a:rPr lang="en-US" dirty="0" err="1" smtClean="0"/>
              <a:t>masing-masingnya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 Softcopy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monitor,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windows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softcopy, </a:t>
            </a:r>
            <a:r>
              <a:rPr lang="en-US" dirty="0" err="1" smtClean="0"/>
              <a:t>sedangkan</a:t>
            </a:r>
            <a:r>
              <a:rPr lang="en-US" dirty="0" smtClean="0"/>
              <a:t> hardcopy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printer.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software </a:t>
            </a:r>
            <a:r>
              <a:rPr lang="en-US" dirty="0" err="1" smtClean="0"/>
              <a:t>pengolah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nn-NO" sz="1100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Klik</a:t>
            </a:r>
            <a:r>
              <a:rPr lang="en-US" dirty="0" smtClean="0"/>
              <a:t> menu file</a:t>
            </a:r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Print,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print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2.22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Gambar</a:t>
            </a:r>
            <a: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2.22</a:t>
            </a:r>
            <a:br>
              <a:rPr lang="en-US" sz="3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0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Jendela</a:t>
            </a:r>
            <a:r>
              <a:rPr lang="en-US" sz="3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Print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62179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 smtClean="0"/>
              <a:t>Keterangan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Pada</a:t>
            </a:r>
            <a:r>
              <a:rPr lang="en-US" dirty="0" smtClean="0"/>
              <a:t> tab Name,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printer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mengklik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option </a:t>
            </a:r>
            <a:r>
              <a:rPr lang="en-US" dirty="0" err="1" smtClean="0"/>
              <a:t>gambar</a:t>
            </a:r>
            <a:r>
              <a:rPr lang="en-US" dirty="0" smtClean="0"/>
              <a:t> printer.</a:t>
            </a:r>
          </a:p>
          <a:p>
            <a:pPr algn="just">
              <a:buNone/>
            </a:pPr>
            <a:r>
              <a:rPr lang="en-US" dirty="0" smtClean="0"/>
              <a:t>• Kita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option print to file.</a:t>
            </a:r>
          </a:p>
          <a:p>
            <a:pPr algn="just">
              <a:buNone/>
            </a:pPr>
            <a:r>
              <a:rPr lang="nn-NO" dirty="0" smtClean="0"/>
              <a:t>• Pada tab page range ada tiga alternatif pencetakan yang disediakan </a:t>
            </a:r>
            <a:r>
              <a:rPr lang="en-US" dirty="0" err="1" smtClean="0"/>
              <a:t>oleh</a:t>
            </a:r>
            <a:r>
              <a:rPr lang="en-US" dirty="0" smtClean="0"/>
              <a:t> Microsoft Word.</a:t>
            </a:r>
          </a:p>
          <a:p>
            <a:pPr algn="just">
              <a:buNone/>
            </a:pPr>
            <a:r>
              <a:rPr lang="en-US" dirty="0" smtClean="0"/>
              <a:t>	a. ALL,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b. Current page,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(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fi-FI" dirty="0" smtClean="0"/>
              <a:t>posisi kursor pada saat pencetakan).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7680"/>
            <a:ext cx="6781800" cy="62179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c.  Pages,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mengetikan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sv-SE" dirty="0" smtClean="0"/>
              <a:t>mencetak halaman 1, 2, 5. dan 10, maka pada kolom page range </a:t>
            </a:r>
            <a:r>
              <a:rPr lang="en-US" dirty="0" err="1" smtClean="0"/>
              <a:t>isikan</a:t>
            </a:r>
            <a:r>
              <a:rPr lang="en-US" dirty="0" smtClean="0"/>
              <a:t> 1,2,5,10.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range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2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10m </a:t>
            </a:r>
            <a:r>
              <a:rPr lang="fi-FI" dirty="0" smtClean="0"/>
              <a:t>maka cukup diketikkan 2 - 10, atau mengetikkan 1,2,5-10 jika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1, 2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5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10.</a:t>
            </a:r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Pada</a:t>
            </a:r>
            <a:r>
              <a:rPr lang="en-US" dirty="0" smtClean="0"/>
              <a:t> option print what </a:t>
            </a:r>
            <a:r>
              <a:rPr lang="en-US" dirty="0" err="1" smtClean="0"/>
              <a:t>isikan</a:t>
            </a:r>
            <a:r>
              <a:rPr lang="en-US" dirty="0" smtClean="0"/>
              <a:t> document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81800" cy="6141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• Option prints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pencetakan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(odd)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 (event)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(</a:t>
            </a:r>
            <a:r>
              <a:rPr lang="en-US" dirty="0" err="1" smtClean="0"/>
              <a:t>allranges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s-ES" dirty="0" smtClean="0"/>
              <a:t>• </a:t>
            </a:r>
            <a:r>
              <a:rPr lang="es-ES" dirty="0" err="1" smtClean="0"/>
              <a:t>Tab</a:t>
            </a:r>
            <a:r>
              <a:rPr lang="es-ES" dirty="0" smtClean="0"/>
              <a:t> copies </a:t>
            </a:r>
            <a:r>
              <a:rPr lang="es-ES" dirty="0" err="1" smtClean="0"/>
              <a:t>digunakan</a:t>
            </a:r>
            <a:r>
              <a:rPr lang="es-ES" dirty="0" smtClean="0"/>
              <a:t> </a:t>
            </a:r>
            <a:r>
              <a:rPr lang="es-ES" dirty="0" err="1" smtClean="0"/>
              <a:t>untuk</a:t>
            </a:r>
            <a:r>
              <a:rPr lang="es-ES" dirty="0" smtClean="0"/>
              <a:t> </a:t>
            </a:r>
            <a:r>
              <a:rPr lang="es-ES" dirty="0" err="1" smtClean="0"/>
              <a:t>menentukan</a:t>
            </a:r>
            <a:r>
              <a:rPr lang="es-ES" dirty="0" smtClean="0"/>
              <a:t> </a:t>
            </a:r>
            <a:r>
              <a:rPr lang="es-ES" dirty="0" err="1" smtClean="0"/>
              <a:t>jumlah</a:t>
            </a:r>
            <a:r>
              <a:rPr lang="es-ES" dirty="0" smtClean="0"/>
              <a:t> </a:t>
            </a:r>
            <a:r>
              <a:rPr lang="es-ES" dirty="0" err="1" smtClean="0"/>
              <a:t>salinan</a:t>
            </a:r>
            <a:r>
              <a:rPr lang="es-ES" dirty="0" smtClean="0"/>
              <a:t> (copian)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5 </a:t>
            </a:r>
            <a:r>
              <a:rPr lang="en-US" dirty="0" err="1" smtClean="0"/>
              <a:t>rangkap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isilah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5.</a:t>
            </a:r>
          </a:p>
          <a:p>
            <a:pPr algn="just">
              <a:buNone/>
            </a:pPr>
            <a:r>
              <a:rPr lang="es-ES" dirty="0" smtClean="0"/>
              <a:t>• </a:t>
            </a:r>
            <a:r>
              <a:rPr lang="en-US" dirty="0" smtClean="0"/>
              <a:t>Option properties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menset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pencetakan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nb-NO" dirty="0" smtClean="0"/>
              <a:t>3. Klik OK untuk melakukan proses pencetakan.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khwat manis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391400" y="4267200"/>
            <a:ext cx="1600200" cy="2438400"/>
          </a:xfrm>
        </p:spPr>
      </p:pic>
      <p:sp>
        <p:nvSpPr>
          <p:cNvPr id="4" name="Cloud Callout 3"/>
          <p:cNvSpPr/>
          <p:nvPr/>
        </p:nvSpPr>
        <p:spPr>
          <a:xfrm rot="19544863">
            <a:off x="7209708" y="2018807"/>
            <a:ext cx="2030031" cy="1965997"/>
          </a:xfrm>
          <a:prstGeom prst="cloudCallout">
            <a:avLst>
              <a:gd name="adj1" fmla="val -21870"/>
              <a:gd name="adj2" fmla="val 69021"/>
            </a:avLst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8F8F8"/>
                </a:solidFill>
                <a:latin typeface="Arial Narrow" pitchFamily="34" charset="0"/>
              </a:rPr>
              <a:t>Alhamdulillah,</a:t>
            </a:r>
          </a:p>
          <a:p>
            <a:pPr algn="ctr"/>
            <a:r>
              <a:rPr lang="en-US" sz="1600" b="1" dirty="0" err="1" smtClean="0">
                <a:solidFill>
                  <a:srgbClr val="F8F8F8"/>
                </a:solidFill>
                <a:latin typeface="Arial Narrow" pitchFamily="34" charset="0"/>
              </a:rPr>
              <a:t>Dah</a:t>
            </a:r>
            <a:r>
              <a:rPr lang="en-US" sz="1600" b="1" dirty="0" smtClean="0">
                <a:solidFill>
                  <a:srgbClr val="F8F8F8"/>
                </a:solidFill>
                <a:latin typeface="Arial Narrow" pitchFamily="34" charset="0"/>
              </a:rPr>
              <a:t> </a:t>
            </a:r>
            <a:r>
              <a:rPr lang="en-US" sz="1600" b="1" dirty="0" err="1" smtClean="0">
                <a:solidFill>
                  <a:srgbClr val="F8F8F8"/>
                </a:solidFill>
                <a:latin typeface="Arial Narrow" pitchFamily="34" charset="0"/>
              </a:rPr>
              <a:t>selesai</a:t>
            </a:r>
            <a:r>
              <a:rPr lang="en-US" sz="1600" b="1" dirty="0" smtClean="0">
                <a:solidFill>
                  <a:srgbClr val="F8F8F8"/>
                </a:solidFill>
                <a:latin typeface="Arial Narrow" pitchFamily="34" charset="0"/>
              </a:rPr>
              <a:t> </a:t>
            </a:r>
            <a:r>
              <a:rPr lang="en-US" sz="1600" b="1" dirty="0" err="1" smtClean="0">
                <a:solidFill>
                  <a:srgbClr val="F8F8F8"/>
                </a:solidFill>
                <a:latin typeface="Arial Narrow" pitchFamily="34" charset="0"/>
              </a:rPr>
              <a:t>nich</a:t>
            </a:r>
            <a:r>
              <a:rPr lang="en-US" sz="1600" b="1" dirty="0" smtClean="0">
                <a:solidFill>
                  <a:srgbClr val="F8F8F8"/>
                </a:solidFill>
                <a:latin typeface="Arial Narrow" pitchFamily="34" charset="0"/>
              </a:rPr>
              <a:t> </a:t>
            </a:r>
            <a:r>
              <a:rPr lang="en-US" sz="1600" b="1" dirty="0" err="1" smtClean="0">
                <a:solidFill>
                  <a:srgbClr val="F8F8F8"/>
                </a:solidFill>
                <a:latin typeface="Arial Narrow" pitchFamily="34" charset="0"/>
              </a:rPr>
              <a:t>belajarnya</a:t>
            </a:r>
            <a:r>
              <a:rPr lang="en-US" sz="1600" b="1" dirty="0" smtClean="0">
                <a:solidFill>
                  <a:srgbClr val="F8F8F8"/>
                </a:solidFill>
                <a:latin typeface="Arial Narrow" pitchFamily="34" charset="0"/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6934200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Kasih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</a:p>
          <a:p>
            <a:pPr algn="ctr"/>
            <a:endParaRPr lang="en-US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Jangan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lupa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terus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belajar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yach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 ^_^</a:t>
            </a:r>
          </a:p>
          <a:p>
            <a:pPr algn="ctr"/>
            <a:endParaRPr lang="en-US" sz="1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1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Tuntutlah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ilmu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setinggi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bintang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langit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Picture 10" descr="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953000"/>
            <a:ext cx="1905000" cy="1676400"/>
          </a:xfrm>
          <a:prstGeom prst="rect">
            <a:avLst/>
          </a:prstGeom>
        </p:spPr>
      </p:pic>
      <p:pic>
        <p:nvPicPr>
          <p:cNvPr id="12" name="Picture 11" descr="belajar seri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029200"/>
            <a:ext cx="1981200" cy="1690687"/>
          </a:xfrm>
          <a:prstGeom prst="rect">
            <a:avLst/>
          </a:prstGeom>
        </p:spPr>
      </p:pic>
      <p:pic>
        <p:nvPicPr>
          <p:cNvPr id="13" name="Picture 12" descr="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4419600"/>
            <a:ext cx="22098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3581400"/>
            <a:ext cx="624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Wassalamu’alaikum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…</a:t>
            </a:r>
            <a:endParaRPr lang="en-US" sz="40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6629400" cy="57150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Toolbar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icon-icon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it-IT" dirty="0" smtClean="0"/>
              <a:t>oleh Word 2000 secara otomatis. Walaupun begitu icon dari toolbar ini juga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. Default </a:t>
            </a:r>
            <a:r>
              <a:rPr lang="en-US" dirty="0" err="1" smtClean="0"/>
              <a:t>dari</a:t>
            </a:r>
            <a:r>
              <a:rPr lang="en-US" dirty="0" smtClean="0"/>
              <a:t> toolbar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icon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500" dirty="0" smtClean="0"/>
          </a:p>
          <a:p>
            <a:pPr algn="ctr">
              <a:buNone/>
            </a:pPr>
            <a:r>
              <a:rPr lang="en-US" b="1" dirty="0" err="1" smtClean="0"/>
              <a:t>Gambar</a:t>
            </a:r>
            <a:r>
              <a:rPr lang="en-US" b="1" dirty="0" smtClean="0"/>
              <a:t> 2.4</a:t>
            </a:r>
          </a:p>
          <a:p>
            <a:pPr algn="ctr">
              <a:buNone/>
            </a:pPr>
            <a:r>
              <a:rPr lang="en-US" b="1" dirty="0" smtClean="0"/>
              <a:t> Toolbar </a:t>
            </a:r>
            <a:r>
              <a:rPr lang="en-US" b="1" dirty="0" err="1" smtClean="0"/>
              <a:t>Standar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800600"/>
            <a:ext cx="601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 Ms. Word">
  <a:themeElements>
    <a:clrScheme name="Custom 3">
      <a:dk1>
        <a:sysClr val="windowText" lastClr="000000"/>
      </a:dk1>
      <a:lt1>
        <a:srgbClr val="D519FF"/>
      </a:lt1>
      <a:dk2>
        <a:srgbClr val="17BBFD"/>
      </a:dk2>
      <a:lt2>
        <a:srgbClr val="17BBFD"/>
      </a:lt2>
      <a:accent1>
        <a:srgbClr val="17BBFD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Ms. Word</Template>
  <TotalTime>1117</TotalTime>
  <Words>1693</Words>
  <Application>Microsoft Office PowerPoint</Application>
  <PresentationFormat>On-screen Show (4:3)</PresentationFormat>
  <Paragraphs>422</Paragraphs>
  <Slides>87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PP Ms. Word</vt:lpstr>
      <vt:lpstr>Slide 1</vt:lpstr>
      <vt:lpstr>pendahuluan</vt:lpstr>
      <vt:lpstr>Slide 3</vt:lpstr>
      <vt:lpstr>Ms. Word 2000</vt:lpstr>
      <vt:lpstr>Gambar 2.1  Cara mengaktifkan Microsoft Word</vt:lpstr>
      <vt:lpstr>Mengenal Elemen Jendela Ms. Word</vt:lpstr>
      <vt:lpstr>Slide 7</vt:lpstr>
      <vt:lpstr>Slide 8</vt:lpstr>
      <vt:lpstr>Slide 9</vt:lpstr>
      <vt:lpstr>Slide 10</vt:lpstr>
      <vt:lpstr>Slide 11</vt:lpstr>
      <vt:lpstr>Slide 12</vt:lpstr>
      <vt:lpstr>Slide 13</vt:lpstr>
      <vt:lpstr>Mengakhiri Word 2000</vt:lpstr>
      <vt:lpstr>Bekerja Dengan Word 2000</vt:lpstr>
      <vt:lpstr>Slide 16</vt:lpstr>
      <vt:lpstr>Gambar 2.7  Membuat Dokumen Baru</vt:lpstr>
      <vt:lpstr>Slide 18</vt:lpstr>
      <vt:lpstr>Tabel 2.1  Menggeser Kursor</vt:lpstr>
      <vt:lpstr>Slide 20</vt:lpstr>
      <vt:lpstr>Slide 21</vt:lpstr>
      <vt:lpstr>Gambar 2.8  Jendela Find and Replace</vt:lpstr>
      <vt:lpstr>Slide 23</vt:lpstr>
      <vt:lpstr>Slide 24</vt:lpstr>
      <vt:lpstr>Gambar 2.9  Menggabungkan Paragraf</vt:lpstr>
      <vt:lpstr>Slide 26</vt:lpstr>
      <vt:lpstr>Tabel 2.2  Menandai Teks</vt:lpstr>
      <vt:lpstr>Tabel 2.3  Menggunakan Mouse</vt:lpstr>
      <vt:lpstr>Slide 29</vt:lpstr>
      <vt:lpstr>Slide 30</vt:lpstr>
      <vt:lpstr>Slide 31</vt:lpstr>
      <vt:lpstr>Slide 32</vt:lpstr>
      <vt:lpstr>Slide 33</vt:lpstr>
      <vt:lpstr>Gambar 2.10 Mencari Text</vt:lpstr>
      <vt:lpstr>Slide 35</vt:lpstr>
      <vt:lpstr>Slide 36</vt:lpstr>
      <vt:lpstr>Slide 37</vt:lpstr>
      <vt:lpstr>Gambar 2.11 Pencarian Selesai</vt:lpstr>
      <vt:lpstr>Slide 39</vt:lpstr>
      <vt:lpstr>Gambar 2.12 Mengganti Teks</vt:lpstr>
      <vt:lpstr>Slide 41</vt:lpstr>
      <vt:lpstr>Slide 42</vt:lpstr>
      <vt:lpstr>Gambar 2.13 Kotak Dialog Save As</vt:lpstr>
      <vt:lpstr>Slide 44</vt:lpstr>
      <vt:lpstr>Slide 45</vt:lpstr>
      <vt:lpstr>Slide 46</vt:lpstr>
      <vt:lpstr>Slide 47</vt:lpstr>
      <vt:lpstr>Slide 48</vt:lpstr>
      <vt:lpstr>Gambar 2.14 Kotak Dialog Page Set-Up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Gambar 2.17 Kotak Dialog Font</vt:lpstr>
      <vt:lpstr>Slide 62</vt:lpstr>
      <vt:lpstr>Slide 63</vt:lpstr>
      <vt:lpstr>Slide 64</vt:lpstr>
      <vt:lpstr>Slide 65</vt:lpstr>
      <vt:lpstr>Slide 66</vt:lpstr>
      <vt:lpstr>Slide 67</vt:lpstr>
      <vt:lpstr>Gambar 2.18 Pengaturan Teks</vt:lpstr>
      <vt:lpstr>Slide 69</vt:lpstr>
      <vt:lpstr>Slide 70</vt:lpstr>
      <vt:lpstr>Slide 71</vt:lpstr>
      <vt:lpstr>Gambar 2.19 Pengaturan Paragraf</vt:lpstr>
      <vt:lpstr>Slide 73</vt:lpstr>
      <vt:lpstr>Slide 74</vt:lpstr>
      <vt:lpstr>Slide 75</vt:lpstr>
      <vt:lpstr>Gambar 2.20 Jendela Bullets and Numbering</vt:lpstr>
      <vt:lpstr>Slide 77</vt:lpstr>
      <vt:lpstr>Slide 78</vt:lpstr>
      <vt:lpstr>Slide 79</vt:lpstr>
      <vt:lpstr>Slide 80</vt:lpstr>
      <vt:lpstr>Slide 81</vt:lpstr>
      <vt:lpstr>Slide 82</vt:lpstr>
      <vt:lpstr>Gambar 2.22 Jendela Print</vt:lpstr>
      <vt:lpstr>Slide 84</vt:lpstr>
      <vt:lpstr>Slide 85</vt:lpstr>
      <vt:lpstr>Slide 86</vt:lpstr>
      <vt:lpstr>Slide 87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Komputer  </dc:title>
  <dc:creator>fauziah</dc:creator>
  <cp:lastModifiedBy>fauziah</cp:lastModifiedBy>
  <cp:revision>105</cp:revision>
  <dcterms:created xsi:type="dcterms:W3CDTF">2011-01-05T07:34:02Z</dcterms:created>
  <dcterms:modified xsi:type="dcterms:W3CDTF">2011-01-23T17:08:21Z</dcterms:modified>
</cp:coreProperties>
</file>